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0" r:id="rId1"/>
  </p:sldMasterIdLst>
  <p:notesMasterIdLst>
    <p:notesMasterId r:id="rId16"/>
  </p:notesMasterIdLst>
  <p:sldIdLst>
    <p:sldId id="1530" r:id="rId2"/>
    <p:sldId id="1557" r:id="rId3"/>
    <p:sldId id="1114" r:id="rId4"/>
    <p:sldId id="1650" r:id="rId5"/>
    <p:sldId id="1651" r:id="rId6"/>
    <p:sldId id="1547" r:id="rId7"/>
    <p:sldId id="1575" r:id="rId8"/>
    <p:sldId id="1698" r:id="rId9"/>
    <p:sldId id="1694" r:id="rId10"/>
    <p:sldId id="1692" r:id="rId11"/>
    <p:sldId id="1704" r:id="rId12"/>
    <p:sldId id="1711" r:id="rId13"/>
    <p:sldId id="1657" r:id="rId14"/>
    <p:sldId id="1658" r:id="rId15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c-admin" initials="j" lastIdx="1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CCFFCC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21" autoAdjust="0"/>
    <p:restoredTop sz="93741" autoAdjust="0"/>
  </p:normalViewPr>
  <p:slideViewPr>
    <p:cSldViewPr>
      <p:cViewPr varScale="1">
        <p:scale>
          <a:sx n="105" d="100"/>
          <a:sy n="105" d="100"/>
        </p:scale>
        <p:origin x="1704" y="20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786" cy="496967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6967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A12626DB-001A-4D08-A22D-810DE1EDD0C0}" type="datetimeFigureOut">
              <a:rPr kumimoji="1" lang="ja-JP" altLang="en-US" smtClean="0"/>
              <a:t>2020/3/31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6"/>
            <a:ext cx="5445760" cy="4472702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647"/>
            <a:ext cx="2949786" cy="496967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6967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B4E093F6-D8A6-415D-B4F9-6776D3D245F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31590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121A9B8-D7E0-4AF9-98BB-23D6676F7D9B}" type="slidenum">
              <a:rPr lang="en-US" altLang="ja-JP" smtClean="0">
                <a:latin typeface="Arial" charset="0"/>
              </a:rPr>
              <a:pPr/>
              <a:t>0</a:t>
            </a:fld>
            <a:endParaRPr lang="en-US" altLang="ja-JP" dirty="0">
              <a:latin typeface="Arial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11200" y="744538"/>
            <a:ext cx="5386388" cy="3729037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en-US" dirty="0">
              <a:ea typeface="ＭＳ Ｐ明朝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76913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>
              <a:defRPr sz="1000"/>
            </a:pPr>
            <a:endParaRPr lang="en-US" altLang="ja-JP" sz="1200" dirty="0">
              <a:solidFill>
                <a:srgbClr val="000000"/>
              </a:solidFill>
              <a:latin typeface="MS PGothic" panose="020B0600070205080204" pitchFamily="34" charset="-128"/>
              <a:ea typeface="MS PGothic" panose="020B0600070205080204" pitchFamily="34" charset="-128"/>
              <a:cs typeface="Arial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B0C8C42-29DD-4B05-A4BD-F47BE57712CE}" type="slidenum">
              <a:rPr lang="en-US" altLang="ja-JP" smtClean="0"/>
              <a:pPr>
                <a:defRPr/>
              </a:pPr>
              <a:t>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19280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121A9B8-D7E0-4AF9-98BB-23D6676F7D9B}" type="slidenum">
              <a:rPr lang="en-US" altLang="ja-JP" smtClean="0">
                <a:latin typeface="Arial" charset="0"/>
              </a:rPr>
              <a:pPr/>
              <a:t>7</a:t>
            </a:fld>
            <a:endParaRPr lang="en-US" altLang="ja-JP" dirty="0">
              <a:latin typeface="Arial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11200" y="744538"/>
            <a:ext cx="5386388" cy="3729037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en-US" dirty="0">
              <a:ea typeface="ＭＳ Ｐ明朝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82521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07"/>
          <p:cNvSpPr>
            <a:spLocks noGrp="1" noChangeArrowheads="1"/>
          </p:cNvSpPr>
          <p:nvPr>
            <p:ph type="ctrTitle"/>
          </p:nvPr>
        </p:nvSpPr>
        <p:spPr bwMode="gray">
          <a:xfrm>
            <a:off x="1570309" y="1481147"/>
            <a:ext cx="6906413" cy="1296987"/>
          </a:xfrm>
          <a:ln algn="ctr"/>
        </p:spPr>
        <p:txBody>
          <a:bodyPr anchor="ctr"/>
          <a:lstStyle>
            <a:lvl1pPr algn="ctr">
              <a:defRPr sz="3200">
                <a:latin typeface="HGPｺﾞｼｯｸE" panose="020B0900000000000000" pitchFamily="50" charset="-128"/>
                <a:ea typeface="HGPｺﾞｼｯｸE" panose="020B09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245763" name="Rectangle 208"/>
          <p:cNvSpPr>
            <a:spLocks noGrp="1" noChangeArrowheads="1"/>
          </p:cNvSpPr>
          <p:nvPr>
            <p:ph type="subTitle" idx="1"/>
          </p:nvPr>
        </p:nvSpPr>
        <p:spPr>
          <a:xfrm>
            <a:off x="2144691" y="4508509"/>
            <a:ext cx="5998419" cy="11525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latin typeface="HGPｺﾞｼｯｸE" panose="020B0900000000000000" pitchFamily="50" charset="-128"/>
                <a:ea typeface="HGPｺﾞｼｯｸE" panose="020B0900000000000000" pitchFamily="50" charset="-128"/>
              </a:defRPr>
            </a:lvl1pPr>
          </a:lstStyle>
          <a:p>
            <a:r>
              <a:rPr lang="ja-JP" altLang="en-US" dirty="0"/>
              <a:t>マスター サブタイトルの書式設定</a:t>
            </a:r>
          </a:p>
        </p:txBody>
      </p:sp>
      <p:grpSp>
        <p:nvGrpSpPr>
          <p:cNvPr id="245765" name="Group 5"/>
          <p:cNvGrpSpPr>
            <a:grpSpLocks/>
          </p:cNvGrpSpPr>
          <p:nvPr userDrawn="1"/>
        </p:nvGrpSpPr>
        <p:grpSpPr bwMode="auto">
          <a:xfrm>
            <a:off x="1442611" y="1379538"/>
            <a:ext cx="7168683" cy="1473200"/>
            <a:chOff x="2" y="1143"/>
            <a:chExt cx="5760" cy="928"/>
          </a:xfrm>
        </p:grpSpPr>
        <p:sp>
          <p:nvSpPr>
            <p:cNvPr id="245766" name="Line 6"/>
            <p:cNvSpPr>
              <a:spLocks noChangeShapeType="1"/>
            </p:cNvSpPr>
            <p:nvPr userDrawn="1"/>
          </p:nvSpPr>
          <p:spPr bwMode="gray">
            <a:xfrm>
              <a:off x="2" y="1143"/>
              <a:ext cx="576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1600" dirty="0">
                <a:solidFill>
                  <a:prstClr val="black"/>
                </a:solidFill>
                <a:latin typeface="Arial" charset="0"/>
                <a:ea typeface="Arial Unicode MS" pitchFamily="50" charset="-128"/>
                <a:cs typeface="Arial Unicode MS" pitchFamily="50" charset="-128"/>
              </a:endParaRPr>
            </a:p>
          </p:txBody>
        </p:sp>
        <p:sp>
          <p:nvSpPr>
            <p:cNvPr id="245767" name="Line 7"/>
            <p:cNvSpPr>
              <a:spLocks noChangeShapeType="1"/>
            </p:cNvSpPr>
            <p:nvPr userDrawn="1"/>
          </p:nvSpPr>
          <p:spPr bwMode="gray">
            <a:xfrm>
              <a:off x="2" y="2071"/>
              <a:ext cx="576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1600" dirty="0">
                <a:solidFill>
                  <a:prstClr val="black"/>
                </a:solidFill>
                <a:latin typeface="Arial" charset="0"/>
                <a:ea typeface="Arial Unicode MS" pitchFamily="50" charset="-128"/>
                <a:cs typeface="Arial Unicode MS" pitchFamily="50" charset="-128"/>
              </a:endParaRPr>
            </a:p>
          </p:txBody>
        </p:sp>
      </p:grpSp>
      <p:pic>
        <p:nvPicPr>
          <p:cNvPr id="245768" name="Picture 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98662" y="8"/>
            <a:ext cx="507338" cy="3778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14" name="スライド番号プレースホルダー 3"/>
          <p:cNvSpPr>
            <a:spLocks noGrp="1"/>
          </p:cNvSpPr>
          <p:nvPr>
            <p:ph type="sldNum" sz="quarter" idx="4"/>
          </p:nvPr>
        </p:nvSpPr>
        <p:spPr>
          <a:xfrm>
            <a:off x="4365064" y="6644949"/>
            <a:ext cx="1170163" cy="241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/>
                </a:solidFill>
              </a:defRPr>
            </a:lvl1pPr>
          </a:lstStyle>
          <a:p>
            <a:fld id="{C2BAC126-B358-4F13-9B5D-595B8ACA0E6A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15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10722" y="6638628"/>
            <a:ext cx="4078183" cy="216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altLang="ja-JP" dirty="0">
                <a:solidFill>
                  <a:prstClr val="black"/>
                </a:solidFill>
              </a:rPr>
              <a:t>©2020</a:t>
            </a:r>
            <a:r>
              <a:rPr lang="ja-JP" altLang="en-US">
                <a:solidFill>
                  <a:prstClr val="black"/>
                </a:solidFill>
              </a:rPr>
              <a:t>　日本ビジネスプロセス・マネジメント協会</a:t>
            </a:r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234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GPｺﾞｼｯｸE" panose="020B0900000000000000" pitchFamily="50" charset="-128"/>
                <a:ea typeface="HGPｺﾞｼｯｸE" panose="020B09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908174"/>
            <a:ext cx="8915400" cy="1224682"/>
          </a:xfrm>
        </p:spPr>
        <p:txBody>
          <a:bodyPr/>
          <a:lstStyle>
            <a:lvl1pPr>
              <a:defRPr sz="1400">
                <a:latin typeface="HGPｺﾞｼｯｸE" panose="020B0900000000000000" pitchFamily="50" charset="-128"/>
                <a:ea typeface="HGPｺﾞｼｯｸE" panose="020B0900000000000000" pitchFamily="50" charset="-128"/>
              </a:defRPr>
            </a:lvl1pPr>
            <a:lvl2pPr>
              <a:defRPr sz="1200">
                <a:latin typeface="HGPｺﾞｼｯｸE" panose="020B0900000000000000" pitchFamily="50" charset="-128"/>
                <a:ea typeface="HGPｺﾞｼｯｸE" panose="020B0900000000000000" pitchFamily="50" charset="-128"/>
              </a:defRPr>
            </a:lvl2pPr>
            <a:lvl3pPr>
              <a:defRPr sz="1100">
                <a:latin typeface="HGPｺﾞｼｯｸE" panose="020B0900000000000000" pitchFamily="50" charset="-128"/>
                <a:ea typeface="HGPｺﾞｼｯｸE" panose="020B0900000000000000" pitchFamily="50" charset="-128"/>
              </a:defRPr>
            </a:lvl3pPr>
            <a:lvl4pPr>
              <a:defRPr sz="900">
                <a:latin typeface="HGPｺﾞｼｯｸE" panose="020B0900000000000000" pitchFamily="50" charset="-128"/>
                <a:ea typeface="HGPｺﾞｼｯｸE" panose="020B0900000000000000" pitchFamily="50" charset="-128"/>
              </a:defRPr>
            </a:lvl4pPr>
            <a:lvl5pPr>
              <a:defRPr sz="900">
                <a:latin typeface="HGPｺﾞｼｯｸE" panose="020B0900000000000000" pitchFamily="50" charset="-128"/>
                <a:ea typeface="HGPｺﾞｼｯｸE" panose="020B0900000000000000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8" name="スライド番号プレースホルダー 3"/>
          <p:cNvSpPr>
            <a:spLocks noGrp="1"/>
          </p:cNvSpPr>
          <p:nvPr>
            <p:ph type="sldNum" sz="quarter" idx="4"/>
          </p:nvPr>
        </p:nvSpPr>
        <p:spPr>
          <a:xfrm>
            <a:off x="4619895" y="6597449"/>
            <a:ext cx="666211" cy="260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/>
                </a:solidFill>
              </a:defRPr>
            </a:lvl1pPr>
          </a:lstStyle>
          <a:p>
            <a:fld id="{C2BAC126-B358-4F13-9B5D-595B8ACA0E6A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9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10722" y="6638628"/>
            <a:ext cx="4222199" cy="216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altLang="ja-JP" dirty="0">
                <a:solidFill>
                  <a:prstClr val="black"/>
                </a:solidFill>
              </a:rPr>
              <a:t>©2020</a:t>
            </a:r>
            <a:r>
              <a:rPr lang="ja-JP" altLang="en-US">
                <a:solidFill>
                  <a:prstClr val="black"/>
                </a:solidFill>
              </a:rPr>
              <a:t>　日本ビジネスプロセス・マネジメント協会</a:t>
            </a:r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7387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9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スライド番号プレースホルダー 3"/>
          <p:cNvSpPr>
            <a:spLocks noGrp="1"/>
          </p:cNvSpPr>
          <p:nvPr>
            <p:ph type="sldNum" sz="quarter" idx="4"/>
          </p:nvPr>
        </p:nvSpPr>
        <p:spPr>
          <a:xfrm>
            <a:off x="4367921" y="6597449"/>
            <a:ext cx="1170163" cy="241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/>
                </a:solidFill>
              </a:defRPr>
            </a:lvl1pPr>
          </a:lstStyle>
          <a:p>
            <a:fld id="{C2BAC126-B358-4F13-9B5D-595B8ACA0E6A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8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10722" y="6638628"/>
            <a:ext cx="4150192" cy="2193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altLang="ja-JP" dirty="0">
                <a:solidFill>
                  <a:prstClr val="black"/>
                </a:solidFill>
              </a:rPr>
              <a:t>©2020</a:t>
            </a:r>
            <a:r>
              <a:rPr lang="ja-JP" altLang="en-US">
                <a:solidFill>
                  <a:prstClr val="black"/>
                </a:solidFill>
              </a:rPr>
              <a:t>　日本ビジネスプロセス・マネジメント協会</a:t>
            </a:r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922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836190"/>
            <a:ext cx="4375150" cy="5545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836190"/>
            <a:ext cx="4375150" cy="5545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8" name="スライド番号プレースホルダー 3"/>
          <p:cNvSpPr>
            <a:spLocks noGrp="1"/>
          </p:cNvSpPr>
          <p:nvPr>
            <p:ph type="sldNum" sz="quarter" idx="4"/>
          </p:nvPr>
        </p:nvSpPr>
        <p:spPr>
          <a:xfrm>
            <a:off x="8697524" y="6597449"/>
            <a:ext cx="1170163" cy="241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C2BAC126-B358-4F13-9B5D-595B8ACA0E6A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9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10723" y="6638628"/>
            <a:ext cx="4366215" cy="2193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altLang="ja-JP" dirty="0">
                <a:solidFill>
                  <a:prstClr val="black"/>
                </a:solidFill>
              </a:rPr>
              <a:t>©2020</a:t>
            </a:r>
            <a:r>
              <a:rPr lang="ja-JP" altLang="en-US">
                <a:solidFill>
                  <a:prstClr val="black"/>
                </a:solidFill>
              </a:rPr>
              <a:t>　日本ビジネスプロセス・マネジメント協会</a:t>
            </a:r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668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3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3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" name="スライド番号プレースホルダー 3"/>
          <p:cNvSpPr>
            <a:spLocks noGrp="1"/>
          </p:cNvSpPr>
          <p:nvPr>
            <p:ph type="sldNum" sz="quarter" idx="10"/>
          </p:nvPr>
        </p:nvSpPr>
        <p:spPr>
          <a:xfrm>
            <a:off x="8697524" y="6597449"/>
            <a:ext cx="1170163" cy="241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C2BAC126-B358-4F13-9B5D-595B8ACA0E6A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11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10723" y="6638628"/>
            <a:ext cx="4294207" cy="2193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altLang="ja-JP" dirty="0">
                <a:solidFill>
                  <a:prstClr val="black"/>
                </a:solidFill>
              </a:rPr>
              <a:t>©2020</a:t>
            </a:r>
            <a:r>
              <a:rPr lang="ja-JP" altLang="en-US">
                <a:solidFill>
                  <a:prstClr val="black"/>
                </a:solidFill>
              </a:rPr>
              <a:t>　日本ビジネスプロセス・マネジメント協会</a:t>
            </a:r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603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6" name="スライド番号プレースホルダー 3"/>
          <p:cNvSpPr>
            <a:spLocks noGrp="1"/>
          </p:cNvSpPr>
          <p:nvPr>
            <p:ph type="sldNum" sz="quarter" idx="4"/>
          </p:nvPr>
        </p:nvSpPr>
        <p:spPr>
          <a:xfrm>
            <a:off x="4367921" y="6597449"/>
            <a:ext cx="1170163" cy="241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/>
                </a:solidFill>
              </a:defRPr>
            </a:lvl1pPr>
          </a:lstStyle>
          <a:p>
            <a:fld id="{C2BAC126-B358-4F13-9B5D-595B8ACA0E6A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10722" y="6638628"/>
            <a:ext cx="4150192" cy="2004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altLang="ja-JP" dirty="0">
                <a:solidFill>
                  <a:prstClr val="black"/>
                </a:solidFill>
              </a:rPr>
              <a:t>©2020</a:t>
            </a:r>
            <a:r>
              <a:rPr lang="ja-JP" altLang="en-US">
                <a:solidFill>
                  <a:prstClr val="black"/>
                </a:solidFill>
              </a:rPr>
              <a:t>　日本ビジネスプロセス・マネジメント協会</a:t>
            </a:r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469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07"/>
          <p:cNvSpPr>
            <a:spLocks noGrp="1" noChangeArrowheads="1"/>
          </p:cNvSpPr>
          <p:nvPr>
            <p:ph type="title"/>
          </p:nvPr>
        </p:nvSpPr>
        <p:spPr bwMode="auto">
          <a:xfrm>
            <a:off x="507339" y="404664"/>
            <a:ext cx="8915400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sp>
        <p:nvSpPr>
          <p:cNvPr id="244739" name="Rectangle 20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929952"/>
            <a:ext cx="8915400" cy="5379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 マスタ テキストの書式設定</a:t>
            </a:r>
          </a:p>
          <a:p>
            <a:pPr lvl="1"/>
            <a:r>
              <a:rPr lang="ja-JP" altLang="en-US" dirty="0"/>
              <a:t> 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 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 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 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"/>
          </p:nvPr>
        </p:nvSpPr>
        <p:spPr>
          <a:xfrm>
            <a:off x="4691904" y="6597360"/>
            <a:ext cx="522196" cy="260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2BAC126-B358-4F13-9B5D-595B8ACA0E6A}" type="slidenum">
              <a:rPr lang="ja-JP" altLang="en-US" smtClean="0">
                <a:solidFill>
                  <a:prstClr val="black"/>
                </a:solidFill>
                <a:latin typeface="Arial" charset="0"/>
                <a:ea typeface="Arial Unicode MS" pitchFamily="50" charset="-128"/>
                <a:cs typeface="Arial Unicode MS" pitchFamily="50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ja-JP" altLang="en-US" dirty="0">
              <a:solidFill>
                <a:prstClr val="black"/>
              </a:solidFill>
              <a:latin typeface="Arial" charset="0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12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10721" y="6638628"/>
            <a:ext cx="3136900" cy="216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prstClr val="black"/>
                </a:solidFill>
                <a:latin typeface="Arial" charset="0"/>
                <a:ea typeface="Arial Unicode MS" pitchFamily="50" charset="-128"/>
                <a:cs typeface="Arial Unicode MS" pitchFamily="50" charset="-128"/>
              </a:rPr>
              <a:t>©2020</a:t>
            </a:r>
            <a:r>
              <a:rPr lang="ja-JP" altLang="en-US">
                <a:solidFill>
                  <a:prstClr val="black"/>
                </a:solidFill>
                <a:latin typeface="Arial" charset="0"/>
                <a:ea typeface="Arial Unicode MS" pitchFamily="50" charset="-128"/>
                <a:cs typeface="Arial Unicode MS" pitchFamily="50" charset="-128"/>
              </a:rPr>
              <a:t>　日本ビジネスプロセス・マネジメント協会</a:t>
            </a:r>
            <a:endParaRPr lang="ja-JP" altLang="en-US" dirty="0">
              <a:solidFill>
                <a:prstClr val="black"/>
              </a:solidFill>
              <a:latin typeface="Arial" charset="0"/>
              <a:ea typeface="Arial Unicode MS" pitchFamily="50" charset="-128"/>
              <a:cs typeface="Arial Unicode MS" pitchFamily="50" charset="-128"/>
            </a:endParaRPr>
          </a:p>
        </p:txBody>
      </p:sp>
      <p:cxnSp>
        <p:nvCxnSpPr>
          <p:cNvPr id="3" name="直線コネクタ 2"/>
          <p:cNvCxnSpPr/>
          <p:nvPr/>
        </p:nvCxnSpPr>
        <p:spPr bwMode="auto">
          <a:xfrm>
            <a:off x="428229" y="877808"/>
            <a:ext cx="9049544" cy="0"/>
          </a:xfrm>
          <a:prstGeom prst="line">
            <a:avLst/>
          </a:prstGeom>
          <a:solidFill>
            <a:schemeClr val="accent1"/>
          </a:solidFill>
          <a:ln w="53975" cap="flat" cmpd="thickThin" algn="ctr">
            <a:gradFill flip="none" rotWithShape="1">
              <a:gsLst>
                <a:gs pos="0">
                  <a:schemeClr val="tx1"/>
                </a:gs>
                <a:gs pos="50000">
                  <a:schemeClr val="tx1">
                    <a:lumMod val="65000"/>
                    <a:lumOff val="3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780875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HGP明朝E" pitchFamily="18" charset="-128"/>
          <a:ea typeface="HGP明朝E" pitchFamily="18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 Black" pitchFamily="34" charset="0"/>
          <a:ea typeface="HGP創英角ｺﾞｼｯｸUB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 Black" pitchFamily="34" charset="0"/>
          <a:ea typeface="HGP創英角ｺﾞｼｯｸUB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 Black" pitchFamily="34" charset="0"/>
          <a:ea typeface="HGP創英角ｺﾞｼｯｸUB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 Black" pitchFamily="34" charset="0"/>
          <a:ea typeface="HGP創英角ｺﾞｼｯｸUB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 Black" pitchFamily="34" charset="0"/>
          <a:ea typeface="HGP創英角ｺﾞｼｯｸUB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 Black" pitchFamily="34" charset="0"/>
          <a:ea typeface="HGP創英角ｺﾞｼｯｸUB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 Black" pitchFamily="34" charset="0"/>
          <a:ea typeface="HGP創英角ｺﾞｼｯｸUB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 Black" pitchFamily="34" charset="0"/>
          <a:ea typeface="HGP創英角ｺﾞｼｯｸUB" pitchFamily="50" charset="-128"/>
        </a:defRPr>
      </a:lvl9pPr>
    </p:titleStyle>
    <p:bodyStyle>
      <a:lvl1pPr marL="342900" indent="-342900" algn="l" rtl="0" eaLnBrk="1" fontAlgn="base" hangingPunct="1">
        <a:spcBef>
          <a:spcPct val="30000"/>
        </a:spcBef>
        <a:spcAft>
          <a:spcPct val="0"/>
        </a:spcAft>
        <a:buFont typeface="Wingdings" pitchFamily="2" charset="2"/>
        <a:buChar char="Ø"/>
        <a:defRPr kumimoji="1" sz="1600">
          <a:solidFill>
            <a:schemeClr val="tx1"/>
          </a:solidFill>
          <a:latin typeface="HGP明朝E" pitchFamily="18" charset="-128"/>
          <a:ea typeface="HGP明朝E" pitchFamily="18" charset="-128"/>
          <a:cs typeface="+mn-cs"/>
        </a:defRPr>
      </a:lvl1pPr>
      <a:lvl2pPr marL="617538" indent="-342900" algn="l" rtl="0" eaLnBrk="1" fontAlgn="base" hangingPunct="1">
        <a:spcBef>
          <a:spcPct val="30000"/>
        </a:spcBef>
        <a:spcAft>
          <a:spcPct val="0"/>
        </a:spcAft>
        <a:buFont typeface="+mj-ea"/>
        <a:buAutoNum type="circleNumDbPlain"/>
        <a:defRPr kumimoji="1" sz="1400">
          <a:solidFill>
            <a:schemeClr val="tx1"/>
          </a:solidFill>
          <a:latin typeface="HGP明朝E" pitchFamily="18" charset="-128"/>
          <a:ea typeface="HGP明朝E" pitchFamily="18" charset="-128"/>
        </a:defRPr>
      </a:lvl2pPr>
      <a:lvl3pPr marL="533400" algn="l" rtl="0" eaLnBrk="1" fontAlgn="base" hangingPunct="1">
        <a:spcBef>
          <a:spcPct val="30000"/>
        </a:spcBef>
        <a:spcAft>
          <a:spcPct val="0"/>
        </a:spcAft>
        <a:buChar char="•"/>
        <a:defRPr kumimoji="1" sz="1200">
          <a:solidFill>
            <a:schemeClr val="tx1"/>
          </a:solidFill>
          <a:latin typeface="HGP明朝E" pitchFamily="18" charset="-128"/>
          <a:ea typeface="HGP明朝E" pitchFamily="18" charset="-128"/>
        </a:defRPr>
      </a:lvl3pPr>
      <a:lvl4pPr marL="811213" indent="-4763" algn="l" rtl="0" eaLnBrk="1" fontAlgn="base" hangingPunct="1">
        <a:spcBef>
          <a:spcPct val="30000"/>
        </a:spcBef>
        <a:spcAft>
          <a:spcPct val="0"/>
        </a:spcAft>
        <a:buFont typeface="Arial" pitchFamily="34" charset="0"/>
        <a:buChar char="•"/>
        <a:defRPr kumimoji="1" sz="1000">
          <a:solidFill>
            <a:schemeClr val="tx1"/>
          </a:solidFill>
          <a:latin typeface="HGP明朝E" pitchFamily="18" charset="-128"/>
          <a:ea typeface="HGP明朝E" pitchFamily="18" charset="-128"/>
        </a:defRPr>
      </a:lvl4pPr>
      <a:lvl5pPr marL="1076325" algn="l" rtl="0" eaLnBrk="1" fontAlgn="base" hangingPunct="1">
        <a:spcBef>
          <a:spcPct val="30000"/>
        </a:spcBef>
        <a:spcAft>
          <a:spcPct val="0"/>
        </a:spcAft>
        <a:buChar char="»"/>
        <a:defRPr kumimoji="1" sz="1000">
          <a:solidFill>
            <a:schemeClr val="tx1"/>
          </a:solidFill>
          <a:latin typeface="HGP明朝E" pitchFamily="18" charset="-128"/>
          <a:ea typeface="HGP明朝E" pitchFamily="18" charset="-128"/>
        </a:defRPr>
      </a:lvl5pPr>
      <a:lvl6pPr marL="1533525" algn="l" rtl="0" eaLnBrk="1" fontAlgn="base" hangingPunct="1">
        <a:spcBef>
          <a:spcPct val="30000"/>
        </a:spcBef>
        <a:spcAft>
          <a:spcPct val="0"/>
        </a:spcAft>
        <a:buChar char="»"/>
        <a:defRPr kumimoji="1" sz="1000">
          <a:solidFill>
            <a:schemeClr val="tx1"/>
          </a:solidFill>
          <a:latin typeface="+mn-lt"/>
          <a:ea typeface="+mn-ea"/>
        </a:defRPr>
      </a:lvl6pPr>
      <a:lvl7pPr marL="1990725" algn="l" rtl="0" eaLnBrk="1" fontAlgn="base" hangingPunct="1">
        <a:spcBef>
          <a:spcPct val="30000"/>
        </a:spcBef>
        <a:spcAft>
          <a:spcPct val="0"/>
        </a:spcAft>
        <a:buChar char="»"/>
        <a:defRPr kumimoji="1" sz="1000">
          <a:solidFill>
            <a:schemeClr val="tx1"/>
          </a:solidFill>
          <a:latin typeface="+mn-lt"/>
          <a:ea typeface="+mn-ea"/>
        </a:defRPr>
      </a:lvl7pPr>
      <a:lvl8pPr marL="2447925" algn="l" rtl="0" eaLnBrk="1" fontAlgn="base" hangingPunct="1">
        <a:spcBef>
          <a:spcPct val="30000"/>
        </a:spcBef>
        <a:spcAft>
          <a:spcPct val="0"/>
        </a:spcAft>
        <a:buChar char="»"/>
        <a:defRPr kumimoji="1" sz="1000">
          <a:solidFill>
            <a:schemeClr val="tx1"/>
          </a:solidFill>
          <a:latin typeface="+mn-lt"/>
          <a:ea typeface="+mn-ea"/>
        </a:defRPr>
      </a:lvl8pPr>
      <a:lvl9pPr marL="2905125" algn="l" rtl="0" eaLnBrk="1" fontAlgn="base" hangingPunct="1">
        <a:spcBef>
          <a:spcPct val="30000"/>
        </a:spcBef>
        <a:spcAft>
          <a:spcPct val="0"/>
        </a:spcAft>
        <a:buChar char="»"/>
        <a:defRPr kumimoji="1" sz="1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1877579" y="5723964"/>
            <a:ext cx="615084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10000"/>
              </a:spcBef>
            </a:pPr>
            <a:r>
              <a:rPr lang="ja-JP" altLang="en-US" b="1" dirty="0"/>
              <a:t>一般社団法人日本ビジネスプロセス・マネジメント協会</a:t>
            </a:r>
            <a:endParaRPr lang="en-US" altLang="ja-JP" dirty="0"/>
          </a:p>
        </p:txBody>
      </p:sp>
      <p:sp>
        <p:nvSpPr>
          <p:cNvPr id="5123" name="Rectangle 9"/>
          <p:cNvSpPr>
            <a:spLocks noGrp="1" noChangeArrowheads="1"/>
          </p:cNvSpPr>
          <p:nvPr>
            <p:ph type="ctr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ja-JP" altLang="en-US" sz="2800" dirty="0"/>
              <a:t>ＢＰＭ実践ワークショップ研修</a:t>
            </a:r>
            <a:br>
              <a:rPr lang="en-US" altLang="ja-JP" sz="2800" dirty="0"/>
            </a:br>
            <a:r>
              <a:rPr lang="ja-JP" altLang="en-US" sz="2800"/>
              <a:t>ワークシート</a:t>
            </a:r>
            <a:endParaRPr lang="ja-JP" altLang="en-US" sz="2800" dirty="0"/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49559322-412F-9B44-BF68-8FC03276E6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3035139"/>
              </p:ext>
            </p:extLst>
          </p:nvPr>
        </p:nvGraphicFramePr>
        <p:xfrm>
          <a:off x="1721515" y="3660118"/>
          <a:ext cx="6604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3768">
                  <a:extLst>
                    <a:ext uri="{9D8B030D-6E8A-4147-A177-3AD203B41FA5}">
                      <a16:colId xmlns:a16="http://schemas.microsoft.com/office/drawing/2014/main" val="1119120021"/>
                    </a:ext>
                  </a:extLst>
                </a:gridCol>
                <a:gridCol w="5390232">
                  <a:extLst>
                    <a:ext uri="{9D8B030D-6E8A-4147-A177-3AD203B41FA5}">
                      <a16:colId xmlns:a16="http://schemas.microsoft.com/office/drawing/2014/main" val="38884473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テーマ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6505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氏　名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5750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提出日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471347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A999AD7-D51C-4242-8E40-7DAA33CF3032}"/>
              </a:ext>
            </a:extLst>
          </p:cNvPr>
          <p:cNvSpPr txBox="1"/>
          <p:nvPr/>
        </p:nvSpPr>
        <p:spPr>
          <a:xfrm>
            <a:off x="7847503" y="2492896"/>
            <a:ext cx="84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ＭＳ Ｐゴシック" pitchFamily="50" charset="-128"/>
                <a:ea typeface="ＭＳ Ｐゴシック" pitchFamily="50" charset="-128"/>
              </a:rPr>
              <a:t>Ver.</a:t>
            </a:r>
            <a:r>
              <a:rPr kumimoji="1" lang="en-US" altLang="ja-JP" dirty="0">
                <a:latin typeface="ＭＳ Ｐゴシック" pitchFamily="50" charset="-128"/>
                <a:ea typeface="ＭＳ Ｐゴシック" pitchFamily="50" charset="-128"/>
              </a:rPr>
              <a:t>2.5</a:t>
            </a:r>
            <a:endParaRPr kumimoji="1" lang="ja-JP" altLang="en-US" dirty="0">
              <a:latin typeface="ＭＳ Ｐゴシック" pitchFamily="50" charset="-128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60584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C0F98C-2721-D446-8A3F-7BE011C8A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472" y="60592"/>
            <a:ext cx="9505056" cy="704111"/>
          </a:xfrm>
        </p:spPr>
        <p:txBody>
          <a:bodyPr/>
          <a:lstStyle/>
          <a:p>
            <a:r>
              <a:rPr kumimoji="1" lang="ja-JP" altLang="en-US" sz="1800"/>
              <a:t>テーマ名：</a:t>
            </a:r>
            <a:r>
              <a:rPr lang="ja-JP" altLang="en-US" sz="1800"/>
              <a:t> 「」</a:t>
            </a:r>
            <a:br>
              <a:rPr lang="en-US" altLang="ja-JP" sz="1800" dirty="0"/>
            </a:br>
            <a:r>
              <a:rPr lang="ja-JP" altLang="en-US" sz="1800"/>
              <a:t>新しいやり方</a:t>
            </a:r>
            <a:r>
              <a:rPr lang="en-US" altLang="ja-JP" sz="1800" dirty="0"/>
              <a:t>To-Be</a:t>
            </a:r>
            <a:r>
              <a:rPr lang="ja-JP" altLang="en-US" sz="1800"/>
              <a:t>現実解に変えるべき理由</a:t>
            </a:r>
            <a:endParaRPr kumimoji="1" lang="ja-JP" altLang="en-US" sz="1800" u="sng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71C1EA2-7DFE-8C40-AAC9-7A17E4515C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2BAC126-B358-4F13-9B5D-595B8ACA0E6A}" type="slidenum">
              <a:rPr lang="ja-JP" altLang="en-US" smtClean="0">
                <a:solidFill>
                  <a:prstClr val="black"/>
                </a:solidFill>
              </a:rPr>
              <a:pPr/>
              <a:t>9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8BD245-CF78-E14F-BF76-09B6A94DA5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 dirty="0">
                <a:solidFill>
                  <a:prstClr val="black"/>
                </a:solidFill>
              </a:rPr>
              <a:t>©2020</a:t>
            </a:r>
            <a:r>
              <a:rPr lang="ja-JP" altLang="en-US">
                <a:solidFill>
                  <a:prstClr val="black"/>
                </a:solidFill>
              </a:rPr>
              <a:t>　</a:t>
            </a:r>
            <a:r>
              <a:rPr lang="ja-JP" altLang="en-US" dirty="0">
                <a:solidFill>
                  <a:prstClr val="black"/>
                </a:solidFill>
              </a:rPr>
              <a:t>日本ビジネスプロセス・マネジメント協会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4B72B8B-E975-4046-AA69-0D9AE2D872DB}"/>
              </a:ext>
            </a:extLst>
          </p:cNvPr>
          <p:cNvSpPr/>
          <p:nvPr/>
        </p:nvSpPr>
        <p:spPr bwMode="auto">
          <a:xfrm>
            <a:off x="197124" y="1094012"/>
            <a:ext cx="9364388" cy="75081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600" b="1" i="1">
                <a:latin typeface="ＭＳ Ｐゴシック" pitchFamily="50" charset="-128"/>
                <a:ea typeface="ＭＳ Ｐゴシック" pitchFamily="50" charset="-128"/>
              </a:rPr>
              <a:t>新しい行動（やり方）</a:t>
            </a:r>
            <a:r>
              <a:rPr lang="en-US" altLang="ja-JP" sz="1600" b="1" i="1" dirty="0">
                <a:latin typeface="ＭＳ Ｐゴシック" pitchFamily="50" charset="-128"/>
                <a:ea typeface="ＭＳ Ｐゴシック" pitchFamily="50" charset="-128"/>
              </a:rPr>
              <a:t>D’: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sz="1600" b="1" i="1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AF4FE95-4746-4A4B-92BD-D44A87BB803D}"/>
              </a:ext>
            </a:extLst>
          </p:cNvPr>
          <p:cNvSpPr/>
          <p:nvPr/>
        </p:nvSpPr>
        <p:spPr bwMode="auto">
          <a:xfrm>
            <a:off x="6009164" y="2654715"/>
            <a:ext cx="3552348" cy="1584175"/>
          </a:xfrm>
          <a:prstGeom prst="rect">
            <a:avLst/>
          </a:prstGeom>
          <a:solidFill>
            <a:srgbClr val="FFFFCC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600" b="1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方式転換の表札</a:t>
            </a:r>
            <a:r>
              <a:rPr lang="ja-JP" altLang="en-US" sz="1600" b="1" i="1">
                <a:latin typeface="ＭＳ Ｐゴシック" pitchFamily="50" charset="-128"/>
                <a:ea typeface="ＭＳ Ｐゴシック" pitchFamily="50" charset="-128"/>
                <a:sym typeface="Wingdings" pitchFamily="2" charset="2"/>
              </a:rPr>
              <a:t>：</a:t>
            </a:r>
            <a:endParaRPr lang="en-US" altLang="ja-JP" sz="1600" b="1" i="1" dirty="0">
              <a:latin typeface="ＭＳ Ｐゴシック" pitchFamily="50" charset="-128"/>
              <a:ea typeface="ＭＳ Ｐゴシック" pitchFamily="50" charset="-128"/>
              <a:sym typeface="Wingdings" pitchFamily="2" charset="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 sz="16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 dirty="0">
              <a:latin typeface="MS UI Gothic" panose="020B0600070205080204" pitchFamily="34" charset="-128"/>
              <a:ea typeface="MS UI Gothic" panose="020B0600070205080204" pitchFamily="34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5486D10-B6DE-B54F-8FC8-A0E3A1D9D355}"/>
              </a:ext>
            </a:extLst>
          </p:cNvPr>
          <p:cNvSpPr/>
          <p:nvPr/>
        </p:nvSpPr>
        <p:spPr bwMode="auto">
          <a:xfrm>
            <a:off x="200472" y="2636912"/>
            <a:ext cx="5472608" cy="158417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600" b="1" i="1">
                <a:latin typeface="ＭＳ Ｐゴシック" pitchFamily="50" charset="-128"/>
                <a:ea typeface="ＭＳ Ｐゴシック" pitchFamily="50" charset="-128"/>
              </a:rPr>
              <a:t>新しいやり方に変えるべき理由</a:t>
            </a:r>
            <a:r>
              <a:rPr lang="en-US" altLang="ja-JP" sz="1600" b="1" i="1" dirty="0">
                <a:latin typeface="ＭＳ Ｐゴシック" pitchFamily="50" charset="-128"/>
                <a:ea typeface="ＭＳ Ｐゴシック" pitchFamily="50" charset="-128"/>
              </a:rPr>
              <a:t>: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sz="16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DDEDE0B-7C83-AA4B-AB08-FBEDD2D41C96}"/>
              </a:ext>
            </a:extLst>
          </p:cNvPr>
          <p:cNvSpPr/>
          <p:nvPr/>
        </p:nvSpPr>
        <p:spPr bwMode="auto">
          <a:xfrm>
            <a:off x="6009163" y="4310896"/>
            <a:ext cx="3552349" cy="2304257"/>
          </a:xfrm>
          <a:prstGeom prst="rect">
            <a:avLst/>
          </a:prstGeom>
          <a:solidFill>
            <a:srgbClr val="FFFFCC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To-Be</a:t>
            </a:r>
            <a:r>
              <a:rPr lang="ja-JP" altLang="en-US" sz="1600" b="1" i="1">
                <a:latin typeface="ＭＳ Ｐゴシック" pitchFamily="50" charset="-128"/>
                <a:ea typeface="ＭＳ Ｐゴシック" pitchFamily="50" charset="-128"/>
              </a:rPr>
              <a:t>現実解</a:t>
            </a:r>
            <a:r>
              <a:rPr kumimoji="1" lang="en-US" altLang="ja-JP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 sz="1600" dirty="0">
              <a:latin typeface="MS UI Gothic" panose="020B0600070205080204" pitchFamily="34" charset="-128"/>
              <a:ea typeface="MS UI Gothic" panose="020B0600070205080204" pitchFamily="34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2D0B97CB-6E1D-5247-87FB-BC650DD77137}"/>
              </a:ext>
            </a:extLst>
          </p:cNvPr>
          <p:cNvSpPr/>
          <p:nvPr/>
        </p:nvSpPr>
        <p:spPr>
          <a:xfrm>
            <a:off x="8193360" y="6597352"/>
            <a:ext cx="1608133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700" dirty="0"/>
              <a:t>©2020 BPM-J Atsushi Takahashi</a:t>
            </a:r>
            <a:endParaRPr lang="ja-JP" altLang="en-US" sz="700" dirty="0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B6D79E5D-3BF1-D843-B723-E7227155662E}"/>
              </a:ext>
            </a:extLst>
          </p:cNvPr>
          <p:cNvSpPr/>
          <p:nvPr/>
        </p:nvSpPr>
        <p:spPr bwMode="auto">
          <a:xfrm>
            <a:off x="205382" y="4293094"/>
            <a:ext cx="5458344" cy="2304257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600" b="1" i="1">
                <a:latin typeface="ＭＳ Ｐゴシック" pitchFamily="50" charset="-128"/>
                <a:ea typeface="ＭＳ Ｐゴシック" pitchFamily="50" charset="-128"/>
              </a:rPr>
              <a:t>現在のやり方をやめ（変え）られる理由</a:t>
            </a:r>
            <a:r>
              <a:rPr kumimoji="1" lang="en-US" altLang="ja-JP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600" b="1" i="1">
                <a:latin typeface="ＭＳ Ｐゴシック" pitchFamily="50" charset="-128"/>
                <a:ea typeface="ＭＳ Ｐゴシック" pitchFamily="50" charset="-128"/>
              </a:rPr>
              <a:t>		</a:t>
            </a:r>
            <a:endParaRPr kumimoji="1" lang="en-US" altLang="ja-JP" sz="16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BE643ED-FADA-C24E-980A-96773AAE1D7D}"/>
              </a:ext>
            </a:extLst>
          </p:cNvPr>
          <p:cNvSpPr/>
          <p:nvPr/>
        </p:nvSpPr>
        <p:spPr bwMode="auto">
          <a:xfrm>
            <a:off x="197124" y="1916832"/>
            <a:ext cx="5472608" cy="6480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600" b="1" i="1">
                <a:latin typeface="ＭＳ Ｐゴシック" pitchFamily="50" charset="-128"/>
                <a:ea typeface="ＭＳ Ｐゴシック" pitchFamily="50" charset="-128"/>
              </a:rPr>
              <a:t>新しいやり方の目的</a:t>
            </a:r>
            <a:r>
              <a:rPr lang="en-US" altLang="ja-JP" sz="1600" b="1" i="1" dirty="0">
                <a:latin typeface="ＭＳ Ｐゴシック" pitchFamily="50" charset="-128"/>
                <a:ea typeface="ＭＳ Ｐゴシック" pitchFamily="50" charset="-128"/>
              </a:rPr>
              <a:t>C: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 sz="1600" dirty="0">
              <a:latin typeface="ＭＳ Ｐゴシック" pitchFamily="50" charset="-128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370083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C0F98C-2721-D446-8A3F-7BE011C8A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472" y="432048"/>
            <a:ext cx="9505056" cy="332656"/>
          </a:xfrm>
        </p:spPr>
        <p:txBody>
          <a:bodyPr/>
          <a:lstStyle/>
          <a:p>
            <a:br>
              <a:rPr kumimoji="1" lang="en-US" altLang="ja-JP" sz="1800" u="sng" dirty="0"/>
            </a:br>
            <a:r>
              <a:rPr kumimoji="1" lang="ja-JP" altLang="en-US" sz="1800"/>
              <a:t>移行シナリオ</a:t>
            </a:r>
            <a:br>
              <a:rPr kumimoji="1" lang="en-US" altLang="ja-JP" sz="1800" u="sng" dirty="0"/>
            </a:br>
            <a:r>
              <a:rPr kumimoji="1" lang="ja-JP" altLang="en-US" sz="1800"/>
              <a:t>テーマ名：</a:t>
            </a:r>
            <a:r>
              <a:rPr lang="ja-JP" altLang="en-US" sz="1800"/>
              <a:t> 「」</a:t>
            </a:r>
            <a:endParaRPr kumimoji="1" lang="ja-JP" altLang="en-US" sz="1800" u="sng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71C1EA2-7DFE-8C40-AAC9-7A17E4515C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2BAC126-B358-4F13-9B5D-595B8ACA0E6A}" type="slidenum">
              <a:rPr lang="ja-JP" altLang="en-US" smtClean="0">
                <a:solidFill>
                  <a:prstClr val="black"/>
                </a:solidFill>
              </a:rPr>
              <a:pPr/>
              <a:t>10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8BD245-CF78-E14F-BF76-09B6A94DA5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 dirty="0">
                <a:solidFill>
                  <a:prstClr val="black"/>
                </a:solidFill>
              </a:rPr>
              <a:t>©2020</a:t>
            </a:r>
            <a:r>
              <a:rPr lang="ja-JP" altLang="en-US">
                <a:solidFill>
                  <a:prstClr val="black"/>
                </a:solidFill>
              </a:rPr>
              <a:t>　</a:t>
            </a:r>
            <a:r>
              <a:rPr lang="ja-JP" altLang="en-US" dirty="0">
                <a:solidFill>
                  <a:prstClr val="black"/>
                </a:solidFill>
              </a:rPr>
              <a:t>日本ビジネスプロセス・マネジメント協会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2D0B97CB-6E1D-5247-87FB-BC650DD77137}"/>
              </a:ext>
            </a:extLst>
          </p:cNvPr>
          <p:cNvSpPr/>
          <p:nvPr/>
        </p:nvSpPr>
        <p:spPr>
          <a:xfrm>
            <a:off x="8193360" y="6597352"/>
            <a:ext cx="1608133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700" dirty="0"/>
              <a:t>©2020 BPM-J Atsushi Takahashi</a:t>
            </a:r>
            <a:endParaRPr lang="ja-JP" altLang="en-US" sz="700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B8223AD-6BFF-A741-BFC0-2D2B8356F917}"/>
              </a:ext>
            </a:extLst>
          </p:cNvPr>
          <p:cNvSpPr/>
          <p:nvPr/>
        </p:nvSpPr>
        <p:spPr bwMode="auto">
          <a:xfrm>
            <a:off x="408580" y="5791767"/>
            <a:ext cx="1008112" cy="576064"/>
          </a:xfrm>
          <a:prstGeom prst="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実施時期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A1C763E-90EA-E449-AC7B-0680F235F417}"/>
              </a:ext>
            </a:extLst>
          </p:cNvPr>
          <p:cNvSpPr/>
          <p:nvPr/>
        </p:nvSpPr>
        <p:spPr bwMode="auto">
          <a:xfrm>
            <a:off x="1416692" y="5791767"/>
            <a:ext cx="8216828" cy="576064"/>
          </a:xfrm>
          <a:prstGeom prst="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着手　　</a:t>
            </a:r>
            <a:r>
              <a:rPr lang="ja-JP" altLang="en-US" sz="1600">
                <a:latin typeface="ＭＳ Ｐゴシック" pitchFamily="50" charset="-128"/>
                <a:ea typeface="ＭＳ Ｐゴシック" pitchFamily="50" charset="-128"/>
              </a:rPr>
              <a:t>→      実施</a:t>
            </a:r>
            <a:endParaRPr kumimoji="1" lang="ja-JP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B3F9B0C-8545-9C40-AA3B-D070F466EC6A}"/>
              </a:ext>
            </a:extLst>
          </p:cNvPr>
          <p:cNvSpPr/>
          <p:nvPr/>
        </p:nvSpPr>
        <p:spPr bwMode="auto">
          <a:xfrm>
            <a:off x="416496" y="1196752"/>
            <a:ext cx="4536504" cy="436539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600" i="1">
                <a:latin typeface="ＭＳ Ｐゴシック" pitchFamily="50" charset="-128"/>
                <a:ea typeface="ＭＳ Ｐゴシック" pitchFamily="50" charset="-128"/>
              </a:rPr>
              <a:t>課題</a:t>
            </a:r>
            <a:r>
              <a:rPr lang="en-US" altLang="ja-JP" sz="1600" i="1" dirty="0">
                <a:latin typeface="ＭＳ Ｐゴシック" pitchFamily="50" charset="-128"/>
                <a:ea typeface="ＭＳ Ｐゴシック" pitchFamily="50" charset="-128"/>
              </a:rPr>
              <a:t>(</a:t>
            </a:r>
            <a:r>
              <a:rPr lang="ja-JP" altLang="en-US" sz="1600" i="1">
                <a:latin typeface="ＭＳ Ｐゴシック" pitchFamily="50" charset="-128"/>
                <a:ea typeface="ＭＳ Ｐゴシック" pitchFamily="50" charset="-128"/>
              </a:rPr>
              <a:t>最終条件・中間目標</a:t>
            </a:r>
            <a:r>
              <a:rPr lang="en-US" altLang="ja-JP" sz="1600" i="1" dirty="0">
                <a:latin typeface="ＭＳ Ｐゴシック" pitchFamily="50" charset="-128"/>
                <a:ea typeface="ＭＳ Ｐゴシック" pitchFamily="50" charset="-128"/>
              </a:rPr>
              <a:t>)</a:t>
            </a:r>
            <a:r>
              <a:rPr kumimoji="1" lang="en-US" altLang="ja-JP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:</a:t>
            </a:r>
          </a:p>
          <a:p>
            <a:pPr marL="228600" indent="-228600" fontAlgn="base">
              <a:spcBef>
                <a:spcPct val="0"/>
              </a:spcBef>
              <a:spcAft>
                <a:spcPct val="0"/>
              </a:spcAft>
              <a:buFont typeface="+mj-ea"/>
              <a:buAutoNum type="circleNumDbPlain"/>
            </a:pPr>
            <a:endParaRPr lang="en-US" altLang="ja-JP" sz="16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53A4D34-D3EC-3741-B524-2439156AF913}"/>
              </a:ext>
            </a:extLst>
          </p:cNvPr>
          <p:cNvSpPr/>
          <p:nvPr/>
        </p:nvSpPr>
        <p:spPr bwMode="auto">
          <a:xfrm>
            <a:off x="5097016" y="1196752"/>
            <a:ext cx="4536504" cy="4365393"/>
          </a:xfrm>
          <a:prstGeom prst="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36000" tIns="0" rIns="3600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600" b="1" i="1">
                <a:latin typeface="ＭＳ Ｐゴシック" pitchFamily="50" charset="-128"/>
                <a:ea typeface="ＭＳ Ｐゴシック" pitchFamily="50" charset="-128"/>
              </a:rPr>
              <a:t>実現へのアクション</a:t>
            </a:r>
            <a:r>
              <a:rPr lang="en-US" altLang="ja-JP" sz="1600" b="1" i="1" dirty="0">
                <a:latin typeface="ＭＳ Ｐゴシック" pitchFamily="50" charset="-128"/>
                <a:ea typeface="ＭＳ Ｐゴシック" pitchFamily="50" charset="-128"/>
              </a:rPr>
              <a:t>:</a:t>
            </a:r>
          </a:p>
          <a:p>
            <a:pPr marL="228600" indent="-228600">
              <a:buFont typeface="+mj-ea"/>
              <a:buAutoNum type="circleNumDbPlain"/>
            </a:pPr>
            <a:endParaRPr lang="en-US" altLang="ja-JP" sz="1600" dirty="0"/>
          </a:p>
        </p:txBody>
      </p:sp>
    </p:spTree>
    <p:extLst>
      <p:ext uri="{BB962C8B-B14F-4D97-AF65-F5344CB8AC3E}">
        <p14:creationId xmlns:p14="http://schemas.microsoft.com/office/powerpoint/2010/main" val="2320847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2BAC126-B358-4F13-9B5D-595B8ACA0E6A}" type="slidenum">
              <a:rPr lang="ja-JP" altLang="en-US" smtClean="0">
                <a:solidFill>
                  <a:prstClr val="black"/>
                </a:solidFill>
              </a:rPr>
              <a:pPr/>
              <a:t>11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 dirty="0">
                <a:solidFill>
                  <a:prstClr val="black"/>
                </a:solidFill>
              </a:rPr>
              <a:t>©2020</a:t>
            </a:r>
            <a:r>
              <a:rPr lang="ja-JP" altLang="en-US">
                <a:solidFill>
                  <a:prstClr val="black"/>
                </a:solidFill>
              </a:rPr>
              <a:t>　日本ビジネスプロセス・マネジメント協会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 bwMode="auto">
          <a:xfrm>
            <a:off x="463233" y="908720"/>
            <a:ext cx="8954263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1" lang="ja-JP" altLang="en-US" sz="1200" b="1" kern="1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Ｔｏ</a:t>
            </a:r>
            <a:r>
              <a:rPr kumimoji="1" lang="en-US" altLang="ja-JP" sz="1200" b="1" kern="1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-</a:t>
            </a:r>
            <a:r>
              <a:rPr kumimoji="1" lang="ja-JP" altLang="en-US" sz="1200" b="1" kern="1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Ｂｅ</a:t>
            </a:r>
            <a:r>
              <a:rPr kumimoji="1" lang="ja-JP" altLang="en-US" sz="1200" b="1" kern="10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現実解</a:t>
            </a:r>
            <a:endParaRPr kumimoji="1" lang="en-US" altLang="ja-JP" sz="1200" b="1" kern="1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kumimoji="1" lang="en-US" altLang="ja-JP" sz="1200" kern="1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 bwMode="auto">
          <a:xfrm>
            <a:off x="463233" y="1628800"/>
            <a:ext cx="8954263" cy="180181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ja-JP" sz="1600" b="1" kern="1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As-Is</a:t>
            </a:r>
            <a:r>
              <a:rPr lang="ja-JP" altLang="en-US" sz="1600" b="1" kern="1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：</a:t>
            </a:r>
            <a:r>
              <a:rPr lang="ja-JP" altLang="en-US" sz="1600" b="1" kern="10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lang="zh-TW" altLang="en-US" sz="1600" b="1" kern="1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方式</a:t>
            </a:r>
            <a:endParaRPr lang="ja-JP" altLang="en-US" sz="1600" b="1" kern="1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 bwMode="auto">
          <a:xfrm>
            <a:off x="463232" y="4551883"/>
            <a:ext cx="8954263" cy="2045469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ja-JP" sz="1600" b="1" kern="1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To-Be</a:t>
            </a:r>
            <a:r>
              <a:rPr lang="ja-JP" altLang="en-US" sz="1600" b="1" kern="10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：　方式</a:t>
            </a:r>
            <a:endParaRPr lang="ja-JP" altLang="en-US" sz="1600" b="1" kern="1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97" name="下矢印 96"/>
          <p:cNvSpPr/>
          <p:nvPr/>
        </p:nvSpPr>
        <p:spPr bwMode="auto">
          <a:xfrm>
            <a:off x="4618794" y="3645024"/>
            <a:ext cx="667312" cy="792088"/>
          </a:xfrm>
          <a:prstGeom prst="down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9C003AF0-B520-4D48-B349-694FBFBFE779}"/>
              </a:ext>
            </a:extLst>
          </p:cNvPr>
          <p:cNvSpPr/>
          <p:nvPr/>
        </p:nvSpPr>
        <p:spPr bwMode="auto">
          <a:xfrm>
            <a:off x="463233" y="3544786"/>
            <a:ext cx="3985712" cy="89232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050" dirty="0">
                <a:solidFill>
                  <a:srgbClr val="000000"/>
                </a:solidFill>
                <a:latin typeface="Arial" charset="0"/>
                <a:cs typeface="Arial" charset="0"/>
              </a:rPr>
              <a:t>To-Be</a:t>
            </a:r>
            <a:r>
              <a:rPr lang="ja-JP" altLang="en-US" sz="1050">
                <a:solidFill>
                  <a:srgbClr val="000000"/>
                </a:solidFill>
                <a:latin typeface="Arial" charset="0"/>
                <a:cs typeface="Arial" charset="0"/>
              </a:rPr>
              <a:t>構想の着眼点</a:t>
            </a:r>
            <a:r>
              <a:rPr lang="en-US" altLang="ja-JP" sz="1050" dirty="0">
                <a:solidFill>
                  <a:srgbClr val="000000"/>
                </a:solidFill>
                <a:latin typeface="Arial" charset="0"/>
                <a:cs typeface="Arial" charset="0"/>
              </a:rPr>
              <a:t>(</a:t>
            </a:r>
            <a:r>
              <a:rPr lang="ja-JP" altLang="en-US" sz="1050">
                <a:solidFill>
                  <a:srgbClr val="000000"/>
                </a:solidFill>
                <a:latin typeface="Arial" charset="0"/>
                <a:cs typeface="Arial" charset="0"/>
              </a:rPr>
              <a:t>改革のねらい</a:t>
            </a:r>
            <a:r>
              <a:rPr lang="en-US" altLang="ja-JP" sz="1050" dirty="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050">
                <a:solidFill>
                  <a:srgbClr val="000000"/>
                </a:solidFill>
                <a:latin typeface="Arial" charset="0"/>
                <a:cs typeface="Arial" charset="0"/>
              </a:rPr>
              <a:t>			</a:t>
            </a:r>
            <a:endParaRPr lang="en-US" altLang="ja-JP" sz="105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07" name="正方形/長方形 106">
            <a:extLst>
              <a:ext uri="{FF2B5EF4-FFF2-40B4-BE49-F238E27FC236}">
                <a16:creationId xmlns:a16="http://schemas.microsoft.com/office/drawing/2014/main" id="{1C48617D-A124-0C42-809A-70F6737F5E9B}"/>
              </a:ext>
            </a:extLst>
          </p:cNvPr>
          <p:cNvSpPr/>
          <p:nvPr/>
        </p:nvSpPr>
        <p:spPr bwMode="auto">
          <a:xfrm>
            <a:off x="5455955" y="3544786"/>
            <a:ext cx="3961541" cy="89232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050" dirty="0">
                <a:solidFill>
                  <a:srgbClr val="000000"/>
                </a:solidFill>
                <a:latin typeface="Arial" charset="0"/>
                <a:cs typeface="Arial" charset="0"/>
              </a:rPr>
              <a:t>実現へ</a:t>
            </a:r>
            <a:r>
              <a:rPr lang="ja-JP" altLang="en-US" sz="1050">
                <a:solidFill>
                  <a:srgbClr val="000000"/>
                </a:solidFill>
                <a:latin typeface="Arial" charset="0"/>
                <a:cs typeface="Arial" charset="0"/>
              </a:rPr>
              <a:t>のキーアクション</a:t>
            </a:r>
            <a:endParaRPr lang="en-US" altLang="ja-JP" sz="105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228600" indent="-228600" fontAlgn="base">
              <a:spcBef>
                <a:spcPct val="0"/>
              </a:spcBef>
              <a:spcAft>
                <a:spcPct val="0"/>
              </a:spcAft>
              <a:buFont typeface="+mj-ea"/>
              <a:buAutoNum type="circleNumDbPlain"/>
            </a:pPr>
            <a:endParaRPr lang="en-US" altLang="ja-JP" sz="105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09" name="タイトル 1">
            <a:extLst>
              <a:ext uri="{FF2B5EF4-FFF2-40B4-BE49-F238E27FC236}">
                <a16:creationId xmlns:a16="http://schemas.microsoft.com/office/drawing/2014/main" id="{74FB4D54-D4CB-8F41-A4E2-88120968666C}"/>
              </a:ext>
            </a:extLst>
          </p:cNvPr>
          <p:cNvSpPr txBox="1">
            <a:spLocks/>
          </p:cNvSpPr>
          <p:nvPr/>
        </p:nvSpPr>
        <p:spPr bwMode="auto">
          <a:xfrm>
            <a:off x="416496" y="188640"/>
            <a:ext cx="8915400" cy="653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 Black" pitchFamily="34" charset="0"/>
                <a:ea typeface="HGP創英角ｺﾞｼｯｸUB" pitchFamily="50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 Black" pitchFamily="34" charset="0"/>
                <a:ea typeface="HGP創英角ｺﾞｼｯｸUB" pitchFamily="50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 Black" pitchFamily="34" charset="0"/>
                <a:ea typeface="HGP創英角ｺﾞｼｯｸUB" pitchFamily="50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 Black" pitchFamily="34" charset="0"/>
                <a:ea typeface="HGP創英角ｺﾞｼｯｸUB" pitchFamily="50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 Black" pitchFamily="34" charset="0"/>
                <a:ea typeface="HGP創英角ｺﾞｼｯｸUB" pitchFamily="50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 Black" pitchFamily="34" charset="0"/>
                <a:ea typeface="HGP創英角ｺﾞｼｯｸUB" pitchFamily="50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 Black" pitchFamily="34" charset="0"/>
                <a:ea typeface="HGP創英角ｺﾞｼｯｸUB" pitchFamily="50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 Black" pitchFamily="34" charset="0"/>
                <a:ea typeface="HGP創英角ｺﾞｼｯｸUB" pitchFamily="50" charset="-128"/>
              </a:defRPr>
            </a:lvl9pPr>
          </a:lstStyle>
          <a:p>
            <a:r>
              <a:rPr lang="ja-JP" altLang="en-US" sz="1800" kern="0"/>
              <a:t>Ｔｏ</a:t>
            </a:r>
            <a:r>
              <a:rPr lang="en-US" altLang="ja-JP" sz="1800" kern="0" dirty="0"/>
              <a:t>-</a:t>
            </a:r>
            <a:r>
              <a:rPr lang="ja-JP" altLang="en-US" sz="1800" kern="0"/>
              <a:t>Ｂｅ構想イメージ図</a:t>
            </a:r>
            <a:r>
              <a:rPr lang="ja-JP" altLang="en-US" sz="1800" kern="0">
                <a:sym typeface="Wingdings" panose="05000000000000000000" pitchFamily="2" charset="2"/>
              </a:rPr>
              <a:t>：</a:t>
            </a:r>
            <a:br>
              <a:rPr lang="en-US" altLang="ja-JP" sz="1800" kern="0" dirty="0">
                <a:sym typeface="Wingdings" panose="05000000000000000000" pitchFamily="2" charset="2"/>
              </a:rPr>
            </a:br>
            <a:r>
              <a:rPr lang="ja-JP" altLang="en-US" sz="1800">
                <a:sym typeface="Wingdings" panose="05000000000000000000" pitchFamily="2" charset="2"/>
              </a:rPr>
              <a:t>テーマ名：「」</a:t>
            </a:r>
            <a:endParaRPr lang="ja-JP" altLang="en-US" sz="1800" kern="0" dirty="0"/>
          </a:p>
        </p:txBody>
      </p:sp>
    </p:spTree>
    <p:extLst>
      <p:ext uri="{BB962C8B-B14F-4D97-AF65-F5344CB8AC3E}">
        <p14:creationId xmlns:p14="http://schemas.microsoft.com/office/powerpoint/2010/main" val="28768848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30088" y="404664"/>
            <a:ext cx="8915400" cy="432048"/>
          </a:xfrm>
        </p:spPr>
        <p:txBody>
          <a:bodyPr/>
          <a:lstStyle/>
          <a:p>
            <a:r>
              <a:rPr lang="ja-JP" altLang="en-US" sz="1800"/>
              <a:t>Ｔｏ</a:t>
            </a:r>
            <a:r>
              <a:rPr lang="en-US" altLang="ja-JP" sz="1800" dirty="0"/>
              <a:t>-</a:t>
            </a:r>
            <a:r>
              <a:rPr lang="ja-JP" altLang="en-US" sz="1800"/>
              <a:t>Ｂｅ構想イメージ図</a:t>
            </a:r>
            <a:r>
              <a:rPr lang="ja-JP" altLang="en-US" sz="1800">
                <a:sym typeface="Wingdings" panose="05000000000000000000" pitchFamily="2" charset="2"/>
              </a:rPr>
              <a:t>：</a:t>
            </a:r>
            <a:br>
              <a:rPr lang="en-US" altLang="ja-JP" sz="1800" dirty="0">
                <a:sym typeface="Wingdings" panose="05000000000000000000" pitchFamily="2" charset="2"/>
              </a:rPr>
            </a:br>
            <a:r>
              <a:rPr lang="ja-JP" altLang="en-US" sz="1800">
                <a:sym typeface="Wingdings" panose="05000000000000000000" pitchFamily="2" charset="2"/>
              </a:rPr>
              <a:t>テーマ名：「」</a:t>
            </a:r>
            <a:endParaRPr kumimoji="1" lang="ja-JP" altLang="en-US" sz="1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2BAC126-B358-4F13-9B5D-595B8ACA0E6A}" type="slidenum">
              <a:rPr lang="ja-JP" altLang="en-US" smtClean="0">
                <a:solidFill>
                  <a:prstClr val="black"/>
                </a:solidFill>
              </a:rPr>
              <a:pPr/>
              <a:t>12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 dirty="0">
                <a:solidFill>
                  <a:prstClr val="black"/>
                </a:solidFill>
              </a:rPr>
              <a:t>©2020</a:t>
            </a:r>
            <a:r>
              <a:rPr lang="ja-JP" altLang="en-US">
                <a:solidFill>
                  <a:prstClr val="black"/>
                </a:solidFill>
              </a:rPr>
              <a:t>　日本ビジネスプロセス・マネジメント協会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 bwMode="auto">
          <a:xfrm>
            <a:off x="430088" y="980728"/>
            <a:ext cx="9059416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1" lang="ja-JP" altLang="en-US" sz="1200" b="1" kern="1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Ｔｏ</a:t>
            </a:r>
            <a:r>
              <a:rPr kumimoji="1" lang="en-US" altLang="ja-JP" sz="1200" b="1" kern="1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-</a:t>
            </a:r>
            <a:r>
              <a:rPr kumimoji="1" lang="ja-JP" altLang="en-US" sz="1200" b="1" kern="1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Ｂｅ現実解</a:t>
            </a:r>
            <a:endParaRPr kumimoji="1" lang="en-US" altLang="ja-JP" sz="1200" b="1" kern="1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 bwMode="auto">
          <a:xfrm>
            <a:off x="435174" y="1700808"/>
            <a:ext cx="3077666" cy="489654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ja-JP" sz="1200" b="1" kern="1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As-Is</a:t>
            </a:r>
            <a:r>
              <a:rPr lang="ja-JP" altLang="en-US" sz="1200" b="1" kern="1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：　　　　</a:t>
            </a:r>
            <a:r>
              <a:rPr lang="zh-TW" altLang="en-US" sz="1200" b="1" kern="1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方式</a:t>
            </a:r>
            <a:endParaRPr lang="ja-JP" altLang="en-US" sz="1200" b="1" kern="1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 bwMode="auto">
          <a:xfrm>
            <a:off x="6537176" y="1700808"/>
            <a:ext cx="2952328" cy="489654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ja-JP" sz="1200" b="1" kern="1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To-Be</a:t>
            </a:r>
            <a:r>
              <a:rPr lang="ja-JP" altLang="en-US" sz="1200" b="1" kern="1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：　　　　方式</a:t>
            </a:r>
          </a:p>
        </p:txBody>
      </p:sp>
      <p:sp>
        <p:nvSpPr>
          <p:cNvPr id="11" name="正方形/長方形 10"/>
          <p:cNvSpPr/>
          <p:nvPr/>
        </p:nvSpPr>
        <p:spPr bwMode="auto">
          <a:xfrm>
            <a:off x="3728864" y="4466013"/>
            <a:ext cx="2510004" cy="163860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050" dirty="0">
                <a:solidFill>
                  <a:srgbClr val="000000"/>
                </a:solidFill>
                <a:latin typeface="Arial" charset="0"/>
                <a:cs typeface="Arial" charset="0"/>
              </a:rPr>
              <a:t>実現へ</a:t>
            </a:r>
            <a:r>
              <a:rPr lang="ja-JP" altLang="en-US" sz="1050">
                <a:solidFill>
                  <a:srgbClr val="000000"/>
                </a:solidFill>
                <a:latin typeface="Arial" charset="0"/>
                <a:cs typeface="Arial" charset="0"/>
              </a:rPr>
              <a:t>のキーアクション</a:t>
            </a:r>
            <a:endParaRPr lang="en-US" altLang="ja-JP" sz="105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3BCDA379-C138-1543-8C9C-13B28BA06457}"/>
              </a:ext>
            </a:extLst>
          </p:cNvPr>
          <p:cNvSpPr/>
          <p:nvPr/>
        </p:nvSpPr>
        <p:spPr>
          <a:xfrm>
            <a:off x="8265368" y="692696"/>
            <a:ext cx="1314784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t>©2020 BPM-J</a:t>
            </a:r>
            <a:r>
              <a:rPr kumimoji="1" lang="ja-JP" altLang="en-US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t>　</a:t>
            </a:r>
            <a:r>
              <a:rPr kumimoji="1" lang="en-US" altLang="ja-JP" sz="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t>Shozo</a:t>
            </a:r>
            <a:r>
              <a:rPr kumimoji="1" lang="en-US" altLang="ja-JP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t> Yokokawa</a:t>
            </a:r>
            <a:endParaRPr kumimoji="1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  <p:sp>
        <p:nvSpPr>
          <p:cNvPr id="12" name="正方形/長方形 11"/>
          <p:cNvSpPr/>
          <p:nvPr/>
        </p:nvSpPr>
        <p:spPr bwMode="auto">
          <a:xfrm>
            <a:off x="3590649" y="1731263"/>
            <a:ext cx="2648219" cy="187220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050" dirty="0">
                <a:solidFill>
                  <a:srgbClr val="000000"/>
                </a:solidFill>
                <a:latin typeface="Arial" charset="0"/>
                <a:cs typeface="Arial" charset="0"/>
              </a:rPr>
              <a:t>To-Be</a:t>
            </a:r>
            <a:r>
              <a:rPr lang="ja-JP" altLang="en-US" sz="1050">
                <a:solidFill>
                  <a:srgbClr val="000000"/>
                </a:solidFill>
                <a:latin typeface="Arial" charset="0"/>
                <a:cs typeface="Arial" charset="0"/>
              </a:rPr>
              <a:t>構想の着眼点</a:t>
            </a:r>
            <a:r>
              <a:rPr lang="en-US" altLang="ja-JP" sz="1050" dirty="0">
                <a:solidFill>
                  <a:srgbClr val="000000"/>
                </a:solidFill>
                <a:latin typeface="Arial" charset="0"/>
                <a:cs typeface="Arial" charset="0"/>
              </a:rPr>
              <a:t>(</a:t>
            </a:r>
            <a:r>
              <a:rPr lang="ja-JP" altLang="en-US" sz="1050">
                <a:solidFill>
                  <a:srgbClr val="000000"/>
                </a:solidFill>
                <a:latin typeface="Arial" charset="0"/>
                <a:cs typeface="Arial" charset="0"/>
              </a:rPr>
              <a:t>改革のねらい</a:t>
            </a:r>
            <a:r>
              <a:rPr lang="en-US" altLang="ja-JP" sz="1050" dirty="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 sz="105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右矢印 2"/>
          <p:cNvSpPr/>
          <p:nvPr/>
        </p:nvSpPr>
        <p:spPr bwMode="auto">
          <a:xfrm>
            <a:off x="3728864" y="3882601"/>
            <a:ext cx="2579111" cy="532957"/>
          </a:xfrm>
          <a:prstGeom prst="right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実現へのキーアクション</a:t>
            </a:r>
          </a:p>
        </p:txBody>
      </p:sp>
    </p:spTree>
    <p:extLst>
      <p:ext uri="{BB962C8B-B14F-4D97-AF65-F5344CB8AC3E}">
        <p14:creationId xmlns:p14="http://schemas.microsoft.com/office/powerpoint/2010/main" val="27218146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4621" y="404664"/>
            <a:ext cx="9096891" cy="432048"/>
          </a:xfrm>
        </p:spPr>
        <p:txBody>
          <a:bodyPr/>
          <a:lstStyle/>
          <a:p>
            <a:r>
              <a:rPr lang="ja-JP" altLang="en-US" sz="1800"/>
              <a:t>Ｔｏ</a:t>
            </a:r>
            <a:r>
              <a:rPr lang="en-US" altLang="ja-JP" sz="1800" dirty="0"/>
              <a:t>-</a:t>
            </a:r>
            <a:r>
              <a:rPr lang="ja-JP" altLang="en-US" sz="1800"/>
              <a:t>Ｂｅ構想イメージ図</a:t>
            </a:r>
            <a:r>
              <a:rPr lang="ja-JP" altLang="en-US" sz="1800">
                <a:sym typeface="Wingdings" panose="05000000000000000000" pitchFamily="2" charset="2"/>
              </a:rPr>
              <a:t>：</a:t>
            </a:r>
            <a:br>
              <a:rPr lang="en-US" altLang="ja-JP" sz="1800" dirty="0">
                <a:sym typeface="Wingdings" panose="05000000000000000000" pitchFamily="2" charset="2"/>
              </a:rPr>
            </a:br>
            <a:r>
              <a:rPr lang="ja-JP" altLang="en-US" sz="1800">
                <a:sym typeface="Wingdings" panose="05000000000000000000" pitchFamily="2" charset="2"/>
              </a:rPr>
              <a:t>テーマ名：「」</a:t>
            </a:r>
            <a:endParaRPr kumimoji="1" lang="ja-JP" altLang="en-US" sz="1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2BAC126-B358-4F13-9B5D-595B8ACA0E6A}" type="slidenum">
              <a:rPr lang="ja-JP" altLang="en-US" smtClean="0">
                <a:solidFill>
                  <a:prstClr val="black"/>
                </a:solidFill>
              </a:rPr>
              <a:pPr/>
              <a:t>13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 dirty="0">
                <a:solidFill>
                  <a:prstClr val="black"/>
                </a:solidFill>
              </a:rPr>
              <a:t>©2020</a:t>
            </a:r>
            <a:r>
              <a:rPr lang="ja-JP" altLang="en-US">
                <a:solidFill>
                  <a:prstClr val="black"/>
                </a:solidFill>
              </a:rPr>
              <a:t>　日本ビジネスプロセス・マネジメント協会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 bwMode="auto">
          <a:xfrm>
            <a:off x="560512" y="964934"/>
            <a:ext cx="8928992" cy="59185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1" lang="ja-JP" altLang="en-US" sz="1200" b="1" kern="1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Ｔｏ</a:t>
            </a:r>
            <a:r>
              <a:rPr kumimoji="1" lang="en-US" altLang="ja-JP" sz="1200" b="1" kern="1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-</a:t>
            </a:r>
            <a:r>
              <a:rPr kumimoji="1" lang="ja-JP" altLang="en-US" sz="1200" b="1" kern="1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Ｂｅ現実解</a:t>
            </a:r>
            <a:endParaRPr kumimoji="1" lang="en-US" altLang="ja-JP" sz="1200" b="1" kern="1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 bwMode="auto">
          <a:xfrm>
            <a:off x="664948" y="4725144"/>
            <a:ext cx="3077666" cy="155527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ja-JP" sz="1200" b="1" kern="1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As-Is</a:t>
            </a:r>
            <a:r>
              <a:rPr lang="ja-JP" altLang="en-US" sz="1200" b="1" kern="1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：　　　　</a:t>
            </a:r>
            <a:r>
              <a:rPr lang="zh-TW" altLang="en-US" sz="1200" b="1" kern="1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方式</a:t>
            </a:r>
            <a:endParaRPr lang="ja-JP" altLang="en-US" sz="1200" b="1" kern="1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 bwMode="auto">
          <a:xfrm>
            <a:off x="6851874" y="1700808"/>
            <a:ext cx="2637630" cy="20162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ja-JP" sz="1200" b="1" kern="1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To-Be</a:t>
            </a:r>
            <a:r>
              <a:rPr lang="ja-JP" altLang="en-US" sz="1200" b="1" kern="1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：　　　　方式</a:t>
            </a:r>
          </a:p>
        </p:txBody>
      </p:sp>
      <p:sp>
        <p:nvSpPr>
          <p:cNvPr id="11" name="正方形/長方形 10"/>
          <p:cNvSpPr/>
          <p:nvPr/>
        </p:nvSpPr>
        <p:spPr bwMode="auto">
          <a:xfrm>
            <a:off x="3634145" y="2006236"/>
            <a:ext cx="2510004" cy="27063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050" dirty="0">
                <a:solidFill>
                  <a:srgbClr val="000000"/>
                </a:solidFill>
                <a:latin typeface="Arial" charset="0"/>
                <a:cs typeface="Arial" charset="0"/>
              </a:rPr>
              <a:t>実現へ</a:t>
            </a:r>
            <a:r>
              <a:rPr lang="ja-JP" altLang="en-US" sz="1050">
                <a:solidFill>
                  <a:srgbClr val="000000"/>
                </a:solidFill>
                <a:latin typeface="Arial" charset="0"/>
                <a:cs typeface="Arial" charset="0"/>
              </a:rPr>
              <a:t>のキーアクション</a:t>
            </a:r>
            <a:endParaRPr lang="en-US" altLang="ja-JP" sz="105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3BCDA379-C138-1543-8C9C-13B28BA06457}"/>
              </a:ext>
            </a:extLst>
          </p:cNvPr>
          <p:cNvSpPr/>
          <p:nvPr/>
        </p:nvSpPr>
        <p:spPr>
          <a:xfrm>
            <a:off x="8265368" y="692696"/>
            <a:ext cx="1314784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t>©2020 BPM-J</a:t>
            </a:r>
            <a:r>
              <a:rPr kumimoji="1" lang="ja-JP" altLang="en-US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t>　</a:t>
            </a:r>
            <a:r>
              <a:rPr kumimoji="1" lang="en-US" altLang="ja-JP" sz="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t>Shozo</a:t>
            </a:r>
            <a:r>
              <a:rPr kumimoji="1" lang="en-US" altLang="ja-JP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t> Yokokawa</a:t>
            </a:r>
            <a:endParaRPr kumimoji="1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  <p:sp>
        <p:nvSpPr>
          <p:cNvPr id="12" name="正方形/長方形 11"/>
          <p:cNvSpPr/>
          <p:nvPr/>
        </p:nvSpPr>
        <p:spPr bwMode="auto">
          <a:xfrm>
            <a:off x="5961112" y="4408212"/>
            <a:ext cx="2648219" cy="187220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050" dirty="0">
                <a:solidFill>
                  <a:schemeClr val="accent3">
                    <a:lumMod val="50000"/>
                  </a:schemeClr>
                </a:solidFill>
                <a:latin typeface="Arial" charset="0"/>
                <a:cs typeface="Arial" charset="0"/>
              </a:rPr>
              <a:t>To-Be</a:t>
            </a:r>
            <a:r>
              <a:rPr lang="ja-JP" altLang="en-US" sz="1050">
                <a:solidFill>
                  <a:schemeClr val="accent3">
                    <a:lumMod val="50000"/>
                  </a:schemeClr>
                </a:solidFill>
                <a:latin typeface="Arial" charset="0"/>
                <a:cs typeface="Arial" charset="0"/>
              </a:rPr>
              <a:t>構想の着眼点</a:t>
            </a:r>
            <a:r>
              <a:rPr lang="en-US" altLang="ja-JP" sz="1050" dirty="0">
                <a:solidFill>
                  <a:schemeClr val="accent3">
                    <a:lumMod val="50000"/>
                  </a:schemeClr>
                </a:solidFill>
                <a:latin typeface="Arial" charset="0"/>
                <a:cs typeface="Arial" charset="0"/>
              </a:rPr>
              <a:t>(</a:t>
            </a:r>
            <a:r>
              <a:rPr lang="ja-JP" altLang="en-US" sz="1050">
                <a:solidFill>
                  <a:schemeClr val="accent3">
                    <a:lumMod val="50000"/>
                  </a:schemeClr>
                </a:solidFill>
                <a:latin typeface="Arial" charset="0"/>
                <a:cs typeface="Arial" charset="0"/>
              </a:rPr>
              <a:t>改革のねらい</a:t>
            </a:r>
            <a:r>
              <a:rPr lang="ja-JP" altLang="en-US" sz="1050">
                <a:solidFill>
                  <a:srgbClr val="000000"/>
                </a:solidFill>
                <a:latin typeface="Arial" charset="0"/>
                <a:cs typeface="Arial" charset="0"/>
              </a:rPr>
              <a:t>）</a:t>
            </a:r>
            <a:endParaRPr lang="en-US" altLang="ja-JP" sz="105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 sz="105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ホームベース 5"/>
          <p:cNvSpPr/>
          <p:nvPr/>
        </p:nvSpPr>
        <p:spPr bwMode="auto">
          <a:xfrm>
            <a:off x="1974006" y="3933056"/>
            <a:ext cx="2618954" cy="792088"/>
          </a:xfrm>
          <a:prstGeom prst="homePlat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</a:rPr>
              <a:t>Step</a:t>
            </a:r>
            <a:r>
              <a:rPr kumimoji="1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</a:rPr>
              <a:t>１</a:t>
            </a:r>
          </a:p>
        </p:txBody>
      </p:sp>
      <p:sp>
        <p:nvSpPr>
          <p:cNvPr id="14" name="ホームベース 13"/>
          <p:cNvSpPr/>
          <p:nvPr/>
        </p:nvSpPr>
        <p:spPr bwMode="auto">
          <a:xfrm>
            <a:off x="3140410" y="3146645"/>
            <a:ext cx="2618954" cy="792088"/>
          </a:xfrm>
          <a:prstGeom prst="homePlat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</a:rPr>
              <a:t>Step</a:t>
            </a:r>
            <a:r>
              <a:rPr lang="ja-JP" altLang="en-US" sz="1200" dirty="0">
                <a:latin typeface="+mj-ea"/>
                <a:ea typeface="+mj-ea"/>
              </a:rPr>
              <a:t>２</a:t>
            </a:r>
            <a:endParaRPr kumimoji="1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15" name="ホームベース 14"/>
          <p:cNvSpPr/>
          <p:nvPr/>
        </p:nvSpPr>
        <p:spPr bwMode="auto">
          <a:xfrm>
            <a:off x="4232920" y="2364444"/>
            <a:ext cx="2618954" cy="792088"/>
          </a:xfrm>
          <a:prstGeom prst="homePlat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</a:rPr>
              <a:t>Step</a:t>
            </a:r>
            <a:r>
              <a:rPr kumimoji="1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</a:rPr>
              <a:t>３</a:t>
            </a:r>
          </a:p>
        </p:txBody>
      </p:sp>
    </p:spTree>
    <p:extLst>
      <p:ext uri="{BB962C8B-B14F-4D97-AF65-F5344CB8AC3E}">
        <p14:creationId xmlns:p14="http://schemas.microsoft.com/office/powerpoint/2010/main" val="2404473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8C32C8-A8BB-584E-9056-21A92F98A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ICOM</a:t>
            </a:r>
            <a:r>
              <a:rPr lang="ja-JP" altLang="en-US"/>
              <a:t>シート：業務名「」</a:t>
            </a:r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FA430AF-D117-0342-AF0A-2935536FE1DA}"/>
              </a:ext>
            </a:extLst>
          </p:cNvPr>
          <p:cNvSpPr/>
          <p:nvPr/>
        </p:nvSpPr>
        <p:spPr bwMode="auto">
          <a:xfrm>
            <a:off x="3648305" y="2943858"/>
            <a:ext cx="3253611" cy="165618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6000" tIns="45720" rIns="3600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200" b="1">
                <a:latin typeface="ＭＳ Ｐゴシック" pitchFamily="50" charset="-128"/>
                <a:ea typeface="ＭＳ Ｐゴシック" pitchFamily="50" charset="-128"/>
              </a:rPr>
              <a:t>Process</a:t>
            </a:r>
            <a:r>
              <a:rPr lang="ja-JP" altLang="en-US" sz="1200" b="1">
                <a:latin typeface="ＭＳ Ｐゴシック" pitchFamily="50" charset="-128"/>
                <a:ea typeface="ＭＳ Ｐゴシック" pitchFamily="50" charset="-128"/>
              </a:rPr>
              <a:t>：</a:t>
            </a:r>
            <a:endParaRPr lang="en-US" altLang="ja-JP" sz="1200" b="1" dirty="0">
              <a:latin typeface="ＭＳ Ｐゴシック" pitchFamily="50" charset="-128"/>
              <a:ea typeface="ＭＳ Ｐゴシック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b="1">
                <a:latin typeface="ＭＳ Ｐゴシック" pitchFamily="50" charset="-128"/>
                <a:ea typeface="ＭＳ Ｐゴシック" pitchFamily="50" charset="-128"/>
              </a:rPr>
              <a:t>・</a:t>
            </a:r>
            <a:endParaRPr lang="ja-JP" altLang="en-US" sz="1200" b="1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49E99CA-3441-5746-8B12-B9D510B0D14C}"/>
              </a:ext>
            </a:extLst>
          </p:cNvPr>
          <p:cNvSpPr/>
          <p:nvPr/>
        </p:nvSpPr>
        <p:spPr bwMode="auto">
          <a:xfrm>
            <a:off x="2655123" y="1121322"/>
            <a:ext cx="5239973" cy="162523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6000" tIns="45720" rIns="3600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200" b="1" dirty="0">
                <a:latin typeface="ＭＳ Ｐゴシック" pitchFamily="50" charset="-128"/>
                <a:ea typeface="ＭＳ Ｐゴシック" pitchFamily="50" charset="-128"/>
              </a:rPr>
              <a:t>C</a:t>
            </a:r>
            <a:r>
              <a:rPr lang="en-US" altLang="ja-JP" sz="1200" dirty="0">
                <a:latin typeface="ＭＳ Ｐゴシック" pitchFamily="50" charset="-128"/>
                <a:ea typeface="ＭＳ Ｐゴシック" pitchFamily="50" charset="-128"/>
              </a:rPr>
              <a:t>ontrol</a:t>
            </a:r>
            <a:r>
              <a:rPr kumimoji="1" lang="ja-JP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：</a:t>
            </a:r>
            <a:endParaRPr kumimoji="1" lang="en-US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200">
                <a:latin typeface="ＭＳ Ｐゴシック" pitchFamily="50" charset="-128"/>
                <a:ea typeface="ＭＳ Ｐゴシック" pitchFamily="50" charset="-128"/>
              </a:rPr>
              <a:t>・</a:t>
            </a:r>
            <a:endParaRPr lang="en-US" altLang="ja-JP" sz="12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58F4F07-60C8-944B-8896-C6A1C7878B39}"/>
              </a:ext>
            </a:extLst>
          </p:cNvPr>
          <p:cNvSpPr/>
          <p:nvPr/>
        </p:nvSpPr>
        <p:spPr bwMode="auto">
          <a:xfrm>
            <a:off x="1045416" y="2924944"/>
            <a:ext cx="2324009" cy="165618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6000" tIns="45720" rIns="3600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200" b="1" dirty="0">
                <a:latin typeface="ＭＳ Ｐゴシック" pitchFamily="50" charset="-128"/>
                <a:ea typeface="ＭＳ Ｐゴシック" pitchFamily="50" charset="-128"/>
              </a:rPr>
              <a:t>I</a:t>
            </a:r>
            <a:r>
              <a:rPr lang="en-US" altLang="ja-JP" sz="1200" dirty="0">
                <a:latin typeface="ＭＳ Ｐゴシック" pitchFamily="50" charset="-128"/>
                <a:ea typeface="ＭＳ Ｐゴシック" pitchFamily="50" charset="-128"/>
              </a:rPr>
              <a:t>nput</a:t>
            </a:r>
            <a:r>
              <a:rPr kumimoji="1" lang="ja-JP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：</a:t>
            </a:r>
            <a:endParaRPr kumimoji="1" lang="en-US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sz="1200" dirty="0">
              <a:latin typeface="ＭＳ Ｐゴシック" pitchFamily="50" charset="-128"/>
              <a:ea typeface="ＭＳ Ｐゴシック" pitchFamily="50" charset="-128"/>
            </a:endParaRP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・</a:t>
            </a:r>
            <a:endParaRPr kumimoji="1" lang="en-US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8D422F3-CD42-184F-B702-4C25FC908F94}"/>
              </a:ext>
            </a:extLst>
          </p:cNvPr>
          <p:cNvSpPr/>
          <p:nvPr/>
        </p:nvSpPr>
        <p:spPr bwMode="auto">
          <a:xfrm>
            <a:off x="7180799" y="2943858"/>
            <a:ext cx="2324009" cy="165618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6000" tIns="45720" rIns="3600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O</a:t>
            </a:r>
            <a:r>
              <a:rPr kumimoji="1" lang="en-US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utput</a:t>
            </a:r>
            <a:r>
              <a:rPr kumimoji="1" lang="ja-JP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：</a:t>
            </a:r>
            <a:endParaRPr kumimoji="1" lang="en-US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・</a:t>
            </a:r>
            <a:endParaRPr kumimoji="1" lang="en-US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200">
                <a:latin typeface="ＭＳ Ｐゴシック" pitchFamily="50" charset="-128"/>
              </a:rPr>
              <a:t>コンディション</a:t>
            </a:r>
            <a:endParaRPr lang="en-US" altLang="ja-JP" sz="1200" dirty="0">
              <a:latin typeface="ＭＳ Ｐゴシック" pitchFamily="50" charset="-128"/>
              <a:ea typeface="ＭＳ Ｐゴシック" pitchFamily="50" charset="-128"/>
            </a:endParaRP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・</a:t>
            </a:r>
            <a:endParaRPr kumimoji="1" lang="en-US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E5887A7-6735-2F48-924A-A9A8DF8219EB}"/>
              </a:ext>
            </a:extLst>
          </p:cNvPr>
          <p:cNvSpPr/>
          <p:nvPr/>
        </p:nvSpPr>
        <p:spPr bwMode="auto">
          <a:xfrm>
            <a:off x="3648305" y="4744058"/>
            <a:ext cx="3253611" cy="113385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6000" tIns="45720" rIns="3600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kumimoji="1" lang="en-US" altLang="ja-JP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M</a:t>
            </a:r>
            <a:r>
              <a:rPr kumimoji="1" lang="en-US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echanism</a:t>
            </a:r>
            <a:r>
              <a:rPr lang="ja-JP" altLang="en-US" sz="1200">
                <a:latin typeface="ＭＳ Ｐゴシック" pitchFamily="50" charset="-128"/>
                <a:ea typeface="ＭＳ Ｐゴシック" pitchFamily="50" charset="-128"/>
              </a:rPr>
              <a:t>（設備・技術・方式、組織・リソース）</a:t>
            </a:r>
            <a:endParaRPr kumimoji="1" lang="en-US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200">
                <a:latin typeface="ＭＳ Ｐゴシック" pitchFamily="50" charset="-128"/>
                <a:ea typeface="ＭＳ Ｐゴシック" pitchFamily="50" charset="-128"/>
              </a:rPr>
              <a:t>・</a:t>
            </a:r>
            <a:endParaRPr kumimoji="1" lang="en-US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A720985-D9EA-DF40-94F5-4CE8A36962A0}"/>
              </a:ext>
            </a:extLst>
          </p:cNvPr>
          <p:cNvSpPr/>
          <p:nvPr/>
        </p:nvSpPr>
        <p:spPr bwMode="auto">
          <a:xfrm>
            <a:off x="38456" y="1700809"/>
            <a:ext cx="2324009" cy="108886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6000" tIns="45720" rIns="3600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200">
                <a:latin typeface="ＭＳ Ｐゴシック" pitchFamily="50" charset="-128"/>
                <a:ea typeface="ＭＳ Ｐゴシック" pitchFamily="50" charset="-128"/>
              </a:rPr>
              <a:t>業務</a:t>
            </a:r>
            <a:r>
              <a:rPr kumimoji="1" lang="ja-JP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の</a:t>
            </a:r>
            <a:r>
              <a:rPr lang="ja-JP" altLang="en-US" sz="1200">
                <a:latin typeface="ＭＳ Ｐゴシック" pitchFamily="50" charset="-128"/>
              </a:rPr>
              <a:t>トリガー</a:t>
            </a:r>
            <a:endParaRPr lang="en-US" altLang="ja-JP" sz="1200" dirty="0">
              <a:latin typeface="ＭＳ Ｐゴシック" pitchFamily="50" charset="-128"/>
              <a:ea typeface="ＭＳ Ｐゴシック" pitchFamily="50" charset="-128"/>
            </a:endParaRP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200">
                <a:latin typeface="ＭＳ Ｐゴシック" pitchFamily="50" charset="-128"/>
                <a:ea typeface="ＭＳ Ｐゴシック" pitchFamily="50" charset="-128"/>
              </a:rPr>
              <a:t>・</a:t>
            </a:r>
            <a:endParaRPr kumimoji="1" lang="en-US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4" name="下矢印 13">
            <a:extLst>
              <a:ext uri="{FF2B5EF4-FFF2-40B4-BE49-F238E27FC236}">
                <a16:creationId xmlns:a16="http://schemas.microsoft.com/office/drawing/2014/main" id="{44B3D8A2-E4E9-8A4C-9617-2E9E8C0ABA40}"/>
              </a:ext>
            </a:extLst>
          </p:cNvPr>
          <p:cNvSpPr/>
          <p:nvPr/>
        </p:nvSpPr>
        <p:spPr bwMode="auto">
          <a:xfrm>
            <a:off x="1844080" y="2655826"/>
            <a:ext cx="534635" cy="288032"/>
          </a:xfrm>
          <a:prstGeom prst="downArrow">
            <a:avLst/>
          </a:prstGeom>
          <a:solidFill>
            <a:schemeClr val="accent3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6" name="下矢印 15">
            <a:extLst>
              <a:ext uri="{FF2B5EF4-FFF2-40B4-BE49-F238E27FC236}">
                <a16:creationId xmlns:a16="http://schemas.microsoft.com/office/drawing/2014/main" id="{7AE5F690-99E8-BF44-8A13-32CD99ED46CF}"/>
              </a:ext>
            </a:extLst>
          </p:cNvPr>
          <p:cNvSpPr/>
          <p:nvPr/>
        </p:nvSpPr>
        <p:spPr bwMode="auto">
          <a:xfrm>
            <a:off x="4879916" y="2655826"/>
            <a:ext cx="534635" cy="288032"/>
          </a:xfrm>
          <a:prstGeom prst="downArrow">
            <a:avLst/>
          </a:prstGeom>
          <a:solidFill>
            <a:schemeClr val="accent3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7" name="下矢印 16">
            <a:extLst>
              <a:ext uri="{FF2B5EF4-FFF2-40B4-BE49-F238E27FC236}">
                <a16:creationId xmlns:a16="http://schemas.microsoft.com/office/drawing/2014/main" id="{3089F8B5-984C-A241-AAB8-7F166AF006E0}"/>
              </a:ext>
            </a:extLst>
          </p:cNvPr>
          <p:cNvSpPr/>
          <p:nvPr/>
        </p:nvSpPr>
        <p:spPr bwMode="auto">
          <a:xfrm rot="10800000">
            <a:off x="4879914" y="4476664"/>
            <a:ext cx="534635" cy="288032"/>
          </a:xfrm>
          <a:prstGeom prst="downArrow">
            <a:avLst/>
          </a:prstGeom>
          <a:solidFill>
            <a:schemeClr val="accent3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8" name="下矢印 17">
            <a:extLst>
              <a:ext uri="{FF2B5EF4-FFF2-40B4-BE49-F238E27FC236}">
                <a16:creationId xmlns:a16="http://schemas.microsoft.com/office/drawing/2014/main" id="{8243DE97-0176-4B44-AAC1-2D534D695175}"/>
              </a:ext>
            </a:extLst>
          </p:cNvPr>
          <p:cNvSpPr/>
          <p:nvPr/>
        </p:nvSpPr>
        <p:spPr bwMode="auto">
          <a:xfrm rot="16200000">
            <a:off x="3253594" y="3662404"/>
            <a:ext cx="493509" cy="312035"/>
          </a:xfrm>
          <a:prstGeom prst="downArrow">
            <a:avLst/>
          </a:prstGeom>
          <a:solidFill>
            <a:schemeClr val="accent3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9" name="下矢印 18">
            <a:extLst>
              <a:ext uri="{FF2B5EF4-FFF2-40B4-BE49-F238E27FC236}">
                <a16:creationId xmlns:a16="http://schemas.microsoft.com/office/drawing/2014/main" id="{AE8A4EAF-AE1E-FA42-9960-27D5615470E1}"/>
              </a:ext>
            </a:extLst>
          </p:cNvPr>
          <p:cNvSpPr/>
          <p:nvPr/>
        </p:nvSpPr>
        <p:spPr bwMode="auto">
          <a:xfrm rot="16200000">
            <a:off x="6778025" y="3693214"/>
            <a:ext cx="493509" cy="312035"/>
          </a:xfrm>
          <a:prstGeom prst="downArrow">
            <a:avLst/>
          </a:prstGeom>
          <a:solidFill>
            <a:schemeClr val="accent3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20" name="下矢印 19">
            <a:extLst>
              <a:ext uri="{FF2B5EF4-FFF2-40B4-BE49-F238E27FC236}">
                <a16:creationId xmlns:a16="http://schemas.microsoft.com/office/drawing/2014/main" id="{002348FF-1319-BD4A-9D9C-D28BEFEDFA2B}"/>
              </a:ext>
            </a:extLst>
          </p:cNvPr>
          <p:cNvSpPr/>
          <p:nvPr/>
        </p:nvSpPr>
        <p:spPr bwMode="auto">
          <a:xfrm>
            <a:off x="2702175" y="2655826"/>
            <a:ext cx="534635" cy="288032"/>
          </a:xfrm>
          <a:prstGeom prst="downArrow">
            <a:avLst/>
          </a:prstGeom>
          <a:solidFill>
            <a:schemeClr val="accent3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21" name="下矢印 20">
            <a:extLst>
              <a:ext uri="{FF2B5EF4-FFF2-40B4-BE49-F238E27FC236}">
                <a16:creationId xmlns:a16="http://schemas.microsoft.com/office/drawing/2014/main" id="{230C419C-907A-CA4D-AEEE-69A34D55073A}"/>
              </a:ext>
            </a:extLst>
          </p:cNvPr>
          <p:cNvSpPr/>
          <p:nvPr/>
        </p:nvSpPr>
        <p:spPr bwMode="auto">
          <a:xfrm>
            <a:off x="7148669" y="2655826"/>
            <a:ext cx="534635" cy="288032"/>
          </a:xfrm>
          <a:prstGeom prst="downArrow">
            <a:avLst/>
          </a:prstGeom>
          <a:solidFill>
            <a:schemeClr val="accent3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id="{36A7F8E5-83A4-9F4C-B6F8-635E177BAF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619897" y="6597449"/>
            <a:ext cx="666211" cy="260559"/>
          </a:xfrm>
        </p:spPr>
        <p:txBody>
          <a:bodyPr/>
          <a:lstStyle/>
          <a:p>
            <a:fld id="{C2BAC126-B358-4F13-9B5D-595B8ACA0E6A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23" name="フッター プレースホルダー 4">
            <a:extLst>
              <a:ext uri="{FF2B5EF4-FFF2-40B4-BE49-F238E27FC236}">
                <a16:creationId xmlns:a16="http://schemas.microsoft.com/office/drawing/2014/main" id="{FEAEA3F7-5FDE-5149-8B20-FE852A2EA2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20" y="6638628"/>
            <a:ext cx="4222199" cy="216030"/>
          </a:xfrm>
        </p:spPr>
        <p:txBody>
          <a:bodyPr/>
          <a:lstStyle/>
          <a:p>
            <a:r>
              <a:rPr lang="en-US" altLang="ja-JP" dirty="0">
                <a:solidFill>
                  <a:prstClr val="black"/>
                </a:solidFill>
              </a:rPr>
              <a:t>©2020</a:t>
            </a:r>
            <a:r>
              <a:rPr lang="ja-JP" altLang="en-US">
                <a:solidFill>
                  <a:prstClr val="black"/>
                </a:solidFill>
              </a:rPr>
              <a:t>　</a:t>
            </a:r>
            <a:r>
              <a:rPr lang="ja-JP" altLang="en-US" dirty="0">
                <a:solidFill>
                  <a:prstClr val="black"/>
                </a:solidFill>
              </a:rPr>
              <a:t>日本ビジネスプロセス・マネジメント協会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5D52C5E-DBD4-3242-9721-FF78D82832A2}"/>
              </a:ext>
            </a:extLst>
          </p:cNvPr>
          <p:cNvSpPr txBox="1"/>
          <p:nvPr/>
        </p:nvSpPr>
        <p:spPr>
          <a:xfrm>
            <a:off x="2888172" y="6042567"/>
            <a:ext cx="54216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b="1" u="sng" dirty="0">
                <a:solidFill>
                  <a:srgbClr val="0070C0"/>
                </a:solidFill>
                <a:latin typeface="MS PMincho" panose="02020600040205080304" pitchFamily="18" charset="-128"/>
                <a:ea typeface="MS PMincho" panose="02020600040205080304" pitchFamily="18" charset="-128"/>
              </a:rPr>
              <a:t>※</a:t>
            </a:r>
            <a:r>
              <a:rPr lang="ja-JP" altLang="en-US" sz="1400" b="1" u="sng">
                <a:solidFill>
                  <a:srgbClr val="0070C0"/>
                </a:solidFill>
                <a:latin typeface="MS PMincho" panose="02020600040205080304" pitchFamily="18" charset="-128"/>
                <a:ea typeface="MS PMincho" panose="02020600040205080304" pitchFamily="18" charset="-128"/>
              </a:rPr>
              <a:t>検討の過程で問題点、課題、疑問点などの意見が出てきた場合は、</a:t>
            </a:r>
            <a:endParaRPr lang="en-US" altLang="ja-JP" sz="1400" b="1" u="sng" dirty="0">
              <a:solidFill>
                <a:srgbClr val="0070C0"/>
              </a:solidFill>
              <a:latin typeface="MS PMincho" panose="02020600040205080304" pitchFamily="18" charset="-128"/>
              <a:ea typeface="MS PMincho" panose="02020600040205080304" pitchFamily="18" charset="-128"/>
            </a:endParaRPr>
          </a:p>
          <a:p>
            <a:r>
              <a:rPr lang="ja-JP" altLang="en-US" sz="1400" b="1" u="sng">
                <a:solidFill>
                  <a:srgbClr val="0070C0"/>
                </a:solidFill>
                <a:latin typeface="MS PMincho" panose="02020600040205080304" pitchFamily="18" charset="-128"/>
                <a:ea typeface="MS PMincho" panose="02020600040205080304" pitchFamily="18" charset="-128"/>
              </a:rPr>
              <a:t>必ずメモ（ノート）欄に記録しておいてください。</a:t>
            </a:r>
            <a:endParaRPr kumimoji="1" lang="ja-JP" altLang="en-US" sz="1400" b="1" u="sng" dirty="0">
              <a:solidFill>
                <a:srgbClr val="0070C0"/>
              </a:solidFill>
              <a:latin typeface="MS PMincho" panose="02020600040205080304" pitchFamily="18" charset="-128"/>
              <a:ea typeface="MS PMincho" panose="02020600040205080304" pitchFamily="18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179B955-1701-2E43-ADC9-8BF13242DAE6}"/>
              </a:ext>
            </a:extLst>
          </p:cNvPr>
          <p:cNvSpPr txBox="1"/>
          <p:nvPr/>
        </p:nvSpPr>
        <p:spPr>
          <a:xfrm>
            <a:off x="19343" y="6335742"/>
            <a:ext cx="90120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>
                <a:latin typeface="ＭＳ Ｐゴシック" pitchFamily="50" charset="-128"/>
                <a:ea typeface="ＭＳ Ｐゴシック" pitchFamily="50" charset="-128"/>
              </a:rPr>
              <a:t>出所：</a:t>
            </a:r>
            <a:r>
              <a:rPr kumimoji="1" lang="en-US" altLang="ja-JP" sz="1100" dirty="0">
                <a:latin typeface="ＭＳ Ｐゴシック" pitchFamily="50" charset="-128"/>
                <a:ea typeface="ＭＳ Ｐゴシック" pitchFamily="50" charset="-128"/>
              </a:rPr>
              <a:t>JMAC</a:t>
            </a:r>
            <a:endParaRPr kumimoji="1" lang="ja-JP" altLang="en-US" sz="1100" dirty="0">
              <a:latin typeface="ＭＳ Ｐゴシック" pitchFamily="50" charset="-128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78730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6EE071-7ABA-E544-81FC-A6D62DCC7F31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ja-JP" altLang="en-US" sz="1800"/>
              <a:t>困りごとリストアップ・シート</a:t>
            </a:r>
            <a:br>
              <a:rPr lang="en-US" altLang="ja-JP" sz="1800" dirty="0"/>
            </a:br>
            <a:r>
              <a:rPr lang="ja-JP" altLang="en-US" sz="1800"/>
              <a:t>業務名：「　」</a:t>
            </a:r>
          </a:p>
        </p:txBody>
      </p:sp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42BE9272-CBFC-2E4D-A8D7-BC7BEDAE62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0727460"/>
              </p:ext>
            </p:extLst>
          </p:nvPr>
        </p:nvGraphicFramePr>
        <p:xfrm>
          <a:off x="416496" y="908720"/>
          <a:ext cx="9289033" cy="5599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>
                  <a:extLst>
                    <a:ext uri="{9D8B030D-6E8A-4147-A177-3AD203B41FA5}">
                      <a16:colId xmlns:a16="http://schemas.microsoft.com/office/drawing/2014/main" val="1768271169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1043984999"/>
                    </a:ext>
                  </a:extLst>
                </a:gridCol>
                <a:gridCol w="4824537">
                  <a:extLst>
                    <a:ext uri="{9D8B030D-6E8A-4147-A177-3AD203B41FA5}">
                      <a16:colId xmlns:a16="http://schemas.microsoft.com/office/drawing/2014/main" val="3513791796"/>
                    </a:ext>
                  </a:extLst>
                </a:gridCol>
              </a:tblGrid>
              <a:tr h="31108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/>
                        <a:t>着眼の視点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/>
                        <a:t>問題例示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/>
                        <a:t>困りごと（重要問題点を赤字で表示する）</a:t>
                      </a:r>
                      <a:endParaRPr kumimoji="1" lang="en-US" altLang="ja-JP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8789781"/>
                  </a:ext>
                </a:extLst>
              </a:tr>
              <a:tr h="311086">
                <a:tc rowSpan="3">
                  <a:txBody>
                    <a:bodyPr/>
                    <a:lstStyle/>
                    <a:p>
                      <a:r>
                        <a:rPr kumimoji="1" lang="ja-JP" altLang="en-US" sz="1100" dirty="0"/>
                        <a:t>顧客とアウトプット（</a:t>
                      </a:r>
                      <a:r>
                        <a:rPr kumimoji="1" lang="en-US" altLang="ja-JP" sz="1100" dirty="0"/>
                        <a:t>ICOM</a:t>
                      </a:r>
                      <a:r>
                        <a:rPr kumimoji="1" lang="ja-JP" altLang="en-US" sz="1100" dirty="0"/>
                        <a:t>）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l"/>
                      </a:pPr>
                      <a:r>
                        <a:rPr kumimoji="1" lang="ja-JP" altLang="en-US" sz="1100" dirty="0"/>
                        <a:t>顧客の不満、クレーム</a:t>
                      </a:r>
                    </a:p>
                    <a:p>
                      <a:pPr marL="171450" indent="-171450">
                        <a:buFont typeface="Wingdings" pitchFamily="2" charset="2"/>
                        <a:buChar char="l"/>
                      </a:pPr>
                      <a:r>
                        <a:rPr kumimoji="1" lang="ja-JP" altLang="en-US" sz="1100" dirty="0"/>
                        <a:t>アウトプットの品質不足、改善要求</a:t>
                      </a:r>
                    </a:p>
                    <a:p>
                      <a:pPr marL="171450" indent="-171450">
                        <a:buFont typeface="Wingdings" pitchFamily="2" charset="2"/>
                        <a:buChar char="l"/>
                      </a:pPr>
                      <a:r>
                        <a:rPr kumimoji="1" lang="ja-JP" altLang="en-US" sz="1100" dirty="0"/>
                        <a:t>納期遅れ、短納期化要求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Ø"/>
                      </a:pPr>
                      <a:endParaRPr kumimoji="1" lang="ja-JP" alt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6195786"/>
                  </a:ext>
                </a:extLst>
              </a:tr>
              <a:tr h="311086">
                <a:tc v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l"/>
                      </a:pP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Ø"/>
                      </a:pPr>
                      <a:endParaRPr kumimoji="1" lang="ja-JP" alt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219122"/>
                  </a:ext>
                </a:extLst>
              </a:tr>
              <a:tr h="311086">
                <a:tc v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l"/>
                      </a:pP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Ø"/>
                      </a:pPr>
                      <a:endParaRPr kumimoji="1" lang="ja-JP" alt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9506017"/>
                  </a:ext>
                </a:extLst>
              </a:tr>
              <a:tr h="311086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/>
                        <a:t>組織間連携</a:t>
                      </a:r>
                      <a:endParaRPr lang="en-US" altLang="ja-JP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/>
                        <a:t>（フォーメーションマップ）</a:t>
                      </a:r>
                      <a:endParaRPr lang="en-US" altLang="ja-JP" sz="11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l"/>
                      </a:pPr>
                      <a:r>
                        <a:rPr kumimoji="1" lang="ja-JP" altLang="en-US" sz="1100" dirty="0"/>
                        <a:t>不適切な職能分掌、不明確な職能分掌</a:t>
                      </a:r>
                    </a:p>
                    <a:p>
                      <a:pPr marL="171450" indent="-171450">
                        <a:buFont typeface="Wingdings" pitchFamily="2" charset="2"/>
                        <a:buChar char="l"/>
                      </a:pPr>
                      <a:r>
                        <a:rPr kumimoji="1" lang="ja-JP" altLang="en-US" sz="1100" dirty="0"/>
                        <a:t>理不尽な要求、役割意識の不一致</a:t>
                      </a:r>
                    </a:p>
                    <a:p>
                      <a:pPr marL="171450" indent="-171450">
                        <a:buFont typeface="Wingdings" pitchFamily="2" charset="2"/>
                        <a:buChar char="l"/>
                      </a:pPr>
                      <a:r>
                        <a:rPr kumimoji="1" lang="ja-JP" altLang="en-US" sz="1100" dirty="0"/>
                        <a:t>組織間のコミュニケーションの不足・欠如、ハンドオフの不具合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Ø"/>
                      </a:pPr>
                      <a:endParaRPr kumimoji="1" lang="ja-JP" alt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1818873"/>
                  </a:ext>
                </a:extLst>
              </a:tr>
              <a:tr h="311086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l"/>
                      </a:pP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Ø"/>
                      </a:pPr>
                      <a:endParaRPr kumimoji="1" lang="ja-JP" alt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2951932"/>
                  </a:ext>
                </a:extLst>
              </a:tr>
              <a:tr h="311086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l"/>
                      </a:pP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Ø"/>
                      </a:pPr>
                      <a:endParaRPr kumimoji="1" lang="ja-JP" alt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636699"/>
                  </a:ext>
                </a:extLst>
              </a:tr>
              <a:tr h="311086">
                <a:tc rowSpan="3">
                  <a:txBody>
                    <a:bodyPr/>
                    <a:lstStyle/>
                    <a:p>
                      <a:r>
                        <a:rPr kumimoji="1" lang="ja-JP" altLang="en-US" sz="1100" dirty="0"/>
                        <a:t>プロセス</a:t>
                      </a:r>
                      <a:endParaRPr kumimoji="1" lang="en-US" altLang="ja-JP" sz="1100" dirty="0"/>
                    </a:p>
                    <a:p>
                      <a:r>
                        <a:rPr kumimoji="1" lang="ja-JP" altLang="en-US" sz="1100" dirty="0"/>
                        <a:t>（</a:t>
                      </a:r>
                      <a:r>
                        <a:rPr kumimoji="1" lang="en-US" altLang="ja-JP" sz="1100" dirty="0"/>
                        <a:t>ICOM</a:t>
                      </a:r>
                      <a:r>
                        <a:rPr kumimoji="1" lang="ja-JP" altLang="en-US" sz="1100" dirty="0" err="1"/>
                        <a:t>、</a:t>
                      </a:r>
                      <a:r>
                        <a:rPr kumimoji="1" lang="ja-JP" altLang="en-US" sz="1100" dirty="0"/>
                        <a:t>業務フロー）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l"/>
                      </a:pPr>
                      <a:r>
                        <a:rPr kumimoji="1" lang="ja-JP" altLang="en-US" sz="1100" dirty="0"/>
                        <a:t>手間、時間がかかる、煩雑</a:t>
                      </a:r>
                    </a:p>
                    <a:p>
                      <a:pPr marL="171450" indent="-171450">
                        <a:buFont typeface="Wingdings" pitchFamily="2" charset="2"/>
                        <a:buChar char="l"/>
                      </a:pPr>
                      <a:r>
                        <a:rPr kumimoji="1" lang="ja-JP" altLang="en-US" sz="1100" dirty="0"/>
                        <a:t>不十分なインプット、手待ちの発生</a:t>
                      </a:r>
                    </a:p>
                    <a:p>
                      <a:pPr marL="171450" indent="-171450">
                        <a:buFont typeface="Wingdings" pitchFamily="2" charset="2"/>
                        <a:buChar char="l"/>
                      </a:pPr>
                      <a:r>
                        <a:rPr kumimoji="1" lang="ja-JP" altLang="en-US" sz="1100" dirty="0"/>
                        <a:t>繰り返しの単純作業</a:t>
                      </a:r>
                    </a:p>
                    <a:p>
                      <a:pPr marL="171450" indent="-171450">
                        <a:buFont typeface="Wingdings" pitchFamily="2" charset="2"/>
                        <a:buChar char="l"/>
                      </a:pPr>
                      <a:r>
                        <a:rPr kumimoji="1" lang="ja-JP" altLang="en-US" sz="1100" dirty="0"/>
                        <a:t>ピークオフ、負荷集中、残業発生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Ø"/>
                      </a:pPr>
                      <a:endParaRPr kumimoji="1" lang="ja-JP" alt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929110"/>
                  </a:ext>
                </a:extLst>
              </a:tr>
              <a:tr h="311086">
                <a:tc v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l"/>
                      </a:pP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Ø"/>
                      </a:pPr>
                      <a:endParaRPr kumimoji="1" lang="ja-JP" alt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4836680"/>
                  </a:ext>
                </a:extLst>
              </a:tr>
              <a:tr h="311086">
                <a:tc v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l"/>
                      </a:pP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Ø"/>
                      </a:pPr>
                      <a:endParaRPr kumimoji="1" lang="ja-JP" alt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9692862"/>
                  </a:ext>
                </a:extLst>
              </a:tr>
              <a:tr h="311086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/>
                        <a:t>担当者の役割責任</a:t>
                      </a:r>
                      <a:endParaRPr kumimoji="1" lang="en-US" altLang="ja-JP" sz="1100" dirty="0"/>
                    </a:p>
                    <a:p>
                      <a:r>
                        <a:rPr kumimoji="1" lang="ja-JP" altLang="en-US" sz="1100"/>
                        <a:t>（業務棚卸表、業務フロー）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l"/>
                      </a:pPr>
                      <a:r>
                        <a:rPr kumimoji="1" lang="ja-JP" altLang="en-US" sz="1100"/>
                        <a:t>担当者役割分担の隙間・グレーゾーン</a:t>
                      </a:r>
                    </a:p>
                    <a:p>
                      <a:pPr marL="171450" indent="-171450">
                        <a:buFont typeface="Wingdings" pitchFamily="2" charset="2"/>
                        <a:buChar char="l"/>
                      </a:pPr>
                      <a:r>
                        <a:rPr kumimoji="1" lang="ja-JP" altLang="en-US" sz="1100"/>
                        <a:t>コミュニケーションの不足・欠如、ハンドオフの不具合</a:t>
                      </a:r>
                    </a:p>
                    <a:p>
                      <a:pPr marL="171450" indent="-171450">
                        <a:buFont typeface="Wingdings" pitchFamily="2" charset="2"/>
                        <a:buChar char="l"/>
                      </a:pPr>
                      <a:r>
                        <a:rPr kumimoji="1" lang="ja-JP" altLang="en-US" sz="1100"/>
                        <a:t>モチベーション低下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Ø"/>
                      </a:pPr>
                      <a:endParaRPr kumimoji="1" lang="ja-JP" alt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3451070"/>
                  </a:ext>
                </a:extLst>
              </a:tr>
              <a:tr h="311086">
                <a:tc v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l"/>
                      </a:pP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Ø"/>
                      </a:pPr>
                      <a:endParaRPr kumimoji="1" lang="ja-JP" alt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5797636"/>
                  </a:ext>
                </a:extLst>
              </a:tr>
              <a:tr h="311086">
                <a:tc v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l"/>
                      </a:pP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Ø"/>
                      </a:pPr>
                      <a:endParaRPr kumimoji="1" lang="ja-JP" alt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4162391"/>
                  </a:ext>
                </a:extLst>
              </a:tr>
              <a:tr h="311086">
                <a:tc rowSpan="3">
                  <a:txBody>
                    <a:bodyPr/>
                    <a:lstStyle/>
                    <a:p>
                      <a:r>
                        <a:rPr kumimoji="1" lang="ja-JP" altLang="en-US" sz="1100"/>
                        <a:t>組織・担当者のスキル（</a:t>
                      </a:r>
                      <a:r>
                        <a:rPr kumimoji="1" lang="en-US" altLang="ja-JP" sz="1100" dirty="0"/>
                        <a:t>ICOM</a:t>
                      </a:r>
                      <a:r>
                        <a:rPr kumimoji="1" lang="ja-JP" altLang="en-US" sz="1100"/>
                        <a:t>、業務棚卸表）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l"/>
                      </a:pPr>
                      <a:r>
                        <a:rPr kumimoji="1" lang="ja-JP" altLang="en-US" sz="1100"/>
                        <a:t>スキル不足、役不足、不適切な配置</a:t>
                      </a:r>
                    </a:p>
                    <a:p>
                      <a:pPr marL="171450" indent="-171450">
                        <a:buFont typeface="Wingdings" pitchFamily="2" charset="2"/>
                        <a:buChar char="l"/>
                      </a:pPr>
                      <a:r>
                        <a:rPr kumimoji="1" lang="ja-JP" altLang="en-US" sz="1100"/>
                        <a:t>個人依存、抱え込み、拘束</a:t>
                      </a:r>
                    </a:p>
                    <a:p>
                      <a:pPr marL="171450" indent="-171450">
                        <a:buFont typeface="Wingdings" pitchFamily="2" charset="2"/>
                        <a:buChar char="l"/>
                      </a:pPr>
                      <a:r>
                        <a:rPr kumimoji="1" lang="ja-JP" altLang="en-US" sz="1100"/>
                        <a:t>標準化の遅れ、ノウハウの不足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Ø"/>
                      </a:pPr>
                      <a:endParaRPr kumimoji="1" lang="ja-JP" alt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831527"/>
                  </a:ext>
                </a:extLst>
              </a:tr>
              <a:tr h="311086">
                <a:tc v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l"/>
                      </a:pP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Ø"/>
                      </a:pPr>
                      <a:endParaRPr kumimoji="1" lang="ja-JP" alt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0427809"/>
                  </a:ext>
                </a:extLst>
              </a:tr>
              <a:tr h="311086">
                <a:tc v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l"/>
                      </a:pP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Ø"/>
                      </a:pPr>
                      <a:endParaRPr kumimoji="1" lang="ja-JP" alt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111899"/>
                  </a:ext>
                </a:extLst>
              </a:tr>
              <a:tr h="311086">
                <a:tc rowSpan="2">
                  <a:txBody>
                    <a:bodyPr/>
                    <a:lstStyle/>
                    <a:p>
                      <a:r>
                        <a:rPr kumimoji="1" lang="ja-JP" altLang="en-US" sz="1100"/>
                        <a:t>その他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l"/>
                      </a:pPr>
                      <a:r>
                        <a:rPr kumimoji="1" lang="ja-JP" altLang="en-US" sz="1100" dirty="0"/>
                        <a:t>設備、ロケーションの不具合</a:t>
                      </a:r>
                      <a:endParaRPr kumimoji="1" lang="en-US" altLang="ja-JP" sz="1100" dirty="0"/>
                    </a:p>
                    <a:p>
                      <a:pPr marL="171450" indent="-171450">
                        <a:buFont typeface="Wingdings" pitchFamily="2" charset="2"/>
                        <a:buChar char="l"/>
                      </a:pPr>
                      <a:r>
                        <a:rPr kumimoji="1" lang="ja-JP" altLang="en-US" sz="1100" dirty="0"/>
                        <a:t>その他　意に添わぬこと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Ø"/>
                      </a:pPr>
                      <a:endParaRPr kumimoji="1" lang="ja-JP" alt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4298625"/>
                  </a:ext>
                </a:extLst>
              </a:tr>
              <a:tr h="311086">
                <a:tc v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l"/>
                      </a:pP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Ø"/>
                      </a:pPr>
                      <a:endParaRPr kumimoji="1" lang="ja-JP" alt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36606"/>
                  </a:ext>
                </a:extLst>
              </a:tr>
            </a:tbl>
          </a:graphicData>
        </a:graphic>
      </p:graphicFrame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E1D5D1A-7032-1C49-A59C-4B64888B58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2BAC126-B358-4F13-9B5D-595B8ACA0E6A}" type="slidenum">
              <a:rPr lang="ja-JP" altLang="en-US" smtClean="0">
                <a:solidFill>
                  <a:prstClr val="black"/>
                </a:solidFill>
              </a:rPr>
              <a:pPr/>
              <a:t>2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CB371C-7497-2F4A-904C-FD40F8F522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 dirty="0">
                <a:solidFill>
                  <a:prstClr val="black"/>
                </a:solidFill>
              </a:rPr>
              <a:t>©2020</a:t>
            </a:r>
            <a:r>
              <a:rPr lang="ja-JP" altLang="en-US">
                <a:solidFill>
                  <a:prstClr val="black"/>
                </a:solidFill>
              </a:rPr>
              <a:t>　日本ビジネスプロセス・マネジメント協会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349E66D-D806-7D4E-9745-43637CE4A002}"/>
              </a:ext>
            </a:extLst>
          </p:cNvPr>
          <p:cNvSpPr/>
          <p:nvPr/>
        </p:nvSpPr>
        <p:spPr>
          <a:xfrm>
            <a:off x="8193360" y="6597352"/>
            <a:ext cx="1608133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700" dirty="0"/>
              <a:t>©2020 BPM-J Atsushi Takahashi</a:t>
            </a:r>
            <a:endParaRPr lang="ja-JP" altLang="en-US" sz="700" dirty="0"/>
          </a:p>
        </p:txBody>
      </p:sp>
    </p:spTree>
    <p:extLst>
      <p:ext uri="{BB962C8B-B14F-4D97-AF65-F5344CB8AC3E}">
        <p14:creationId xmlns:p14="http://schemas.microsoft.com/office/powerpoint/2010/main" val="3302335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CD95E6-F45E-D74C-AA72-3F8D2FA8F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472" y="404664"/>
            <a:ext cx="9505056" cy="432048"/>
          </a:xfrm>
        </p:spPr>
        <p:txBody>
          <a:bodyPr/>
          <a:lstStyle/>
          <a:p>
            <a:r>
              <a:rPr lang="ja-JP" altLang="en-US" sz="1800" dirty="0"/>
              <a:t>対立概念図準備</a:t>
            </a:r>
            <a:r>
              <a:rPr lang="ja-JP" altLang="en-US" sz="1800"/>
              <a:t>シート</a:t>
            </a:r>
            <a:r>
              <a:rPr lang="en-US" altLang="ja-JP" sz="1800" dirty="0"/>
              <a:t>①</a:t>
            </a:r>
            <a:r>
              <a:rPr lang="ja-JP" altLang="en-US" sz="1800"/>
              <a:t>  （</a:t>
            </a:r>
            <a:r>
              <a:rPr lang="ja-JP" altLang="en-US" sz="1800" dirty="0"/>
              <a:t>問題点の選択と手掛りとする行動の</a:t>
            </a:r>
            <a:r>
              <a:rPr lang="ja-JP" altLang="en-US" sz="1800"/>
              <a:t>設定）</a:t>
            </a:r>
            <a:br>
              <a:rPr lang="en-US" altLang="ja-JP" sz="1800" dirty="0"/>
            </a:br>
            <a:r>
              <a:rPr lang="ja-JP" altLang="en-US" sz="1800"/>
              <a:t>業務名：「」</a:t>
            </a:r>
            <a:endParaRPr kumimoji="1" lang="ja-JP" altLang="en-US" sz="18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1BDAD1A-19ED-E346-B706-0D699C0596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2BAC126-B358-4F13-9B5D-595B8ACA0E6A}" type="slidenum">
              <a:rPr lang="ja-JP" altLang="en-US" smtClean="0">
                <a:solidFill>
                  <a:prstClr val="black"/>
                </a:solidFill>
              </a:rPr>
              <a:pPr/>
              <a:t>3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12BDEE-7A87-774E-9DD7-FC9F870047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 dirty="0">
                <a:solidFill>
                  <a:prstClr val="black"/>
                </a:solidFill>
              </a:rPr>
              <a:t>©2020</a:t>
            </a:r>
            <a:r>
              <a:rPr lang="ja-JP" altLang="en-US">
                <a:solidFill>
                  <a:prstClr val="black"/>
                </a:solidFill>
              </a:rPr>
              <a:t>　日本ビジネスプロセス・マネジメント協会</a:t>
            </a:r>
            <a:endParaRPr lang="ja-JP" altLang="en-US" dirty="0">
              <a:solidFill>
                <a:prstClr val="black"/>
              </a:solidFill>
            </a:endParaRPr>
          </a:p>
        </p:txBody>
      </p: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CE98DDF1-9CDE-8947-9A55-F7A60175F923}"/>
              </a:ext>
            </a:extLst>
          </p:cNvPr>
          <p:cNvCxnSpPr>
            <a:cxnSpLocks/>
          </p:cNvCxnSpPr>
          <p:nvPr/>
        </p:nvCxnSpPr>
        <p:spPr bwMode="auto">
          <a:xfrm>
            <a:off x="3152800" y="5229200"/>
            <a:ext cx="3816424" cy="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Entity3D">
            <a:extLst>
              <a:ext uri="{FF2B5EF4-FFF2-40B4-BE49-F238E27FC236}">
                <a16:creationId xmlns:a16="http://schemas.microsoft.com/office/drawing/2014/main" id="{B88D6FF7-676C-4C40-9A47-4F7408EC49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464" y="4946575"/>
            <a:ext cx="1809392" cy="1650878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25400" algn="ctr">
            <a:solidFill>
              <a:schemeClr val="accent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25322" tIns="16881" rIns="25322" bIns="16881" anchor="t" upright="1"/>
          <a:lstStyle>
            <a:defPPr>
              <a:defRPr lang="ja-JP"/>
            </a:defPPr>
            <a:lvl1pPr marL="95250" indent="-95250">
              <a:defRPr sz="1400" b="1">
                <a:solidFill>
                  <a:srgbClr val="000000"/>
                </a:solidFill>
                <a:latin typeface="ＭＳ Ｐゴシック" charset="-128"/>
                <a:ea typeface="ＭＳ Ｐゴシック" charset="-128"/>
              </a:defRPr>
            </a:lvl1pPr>
            <a:lvl2pPr indent="0">
              <a:defRPr sz="1100"/>
            </a:lvl2pPr>
            <a:lvl3pPr indent="0">
              <a:defRPr sz="1100"/>
            </a:lvl3pPr>
            <a:lvl4pPr indent="0">
              <a:defRPr sz="1100"/>
            </a:lvl4pPr>
            <a:lvl5pPr indent="0">
              <a:defRPr sz="1100"/>
            </a:lvl5pPr>
            <a:lvl6pPr indent="0">
              <a:defRPr sz="1100"/>
            </a:lvl6pPr>
            <a:lvl7pPr indent="0">
              <a:defRPr sz="1100"/>
            </a:lvl7pPr>
            <a:lvl8pPr indent="0">
              <a:defRPr sz="1100"/>
            </a:lvl8pPr>
            <a:lvl9pPr indent="0">
              <a:defRPr sz="1100"/>
            </a:lvl9pPr>
          </a:lstStyle>
          <a:p>
            <a:endParaRPr lang="en-US" altLang="ja-JP" sz="1100" dirty="0">
              <a:solidFill>
                <a:srgbClr val="0070C0"/>
              </a:solidFill>
              <a:latin typeface="MS Mincho" panose="02020609040205080304" pitchFamily="49" charset="-128"/>
              <a:ea typeface="MS Mincho" panose="02020609040205080304" pitchFamily="49" charset="-128"/>
            </a:endParaRPr>
          </a:p>
          <a:p>
            <a:r>
              <a:rPr lang="ja-JP" altLang="en-US" sz="1100" dirty="0">
                <a:solidFill>
                  <a:srgbClr val="0070C0"/>
                </a:solidFill>
                <a:latin typeface="MS Mincho" panose="02020609040205080304" pitchFamily="49" charset="-128"/>
                <a:ea typeface="MS Mincho" panose="02020609040205080304" pitchFamily="49" charset="-128"/>
              </a:rPr>
              <a:t>・問題の発生は承知しているが、理由があって</a:t>
            </a:r>
            <a:r>
              <a:rPr lang="en-US" altLang="ja-JP" sz="1100" dirty="0">
                <a:solidFill>
                  <a:srgbClr val="0070C0"/>
                </a:solidFill>
                <a:latin typeface="MS Mincho" panose="02020609040205080304" pitchFamily="49" charset="-128"/>
                <a:ea typeface="MS Mincho" panose="02020609040205080304" pitchFamily="49" charset="-128"/>
              </a:rPr>
              <a:t>D</a:t>
            </a:r>
            <a:r>
              <a:rPr lang="ja-JP" altLang="en-US" sz="1100" dirty="0">
                <a:solidFill>
                  <a:srgbClr val="0070C0"/>
                </a:solidFill>
                <a:latin typeface="MS Mincho" panose="02020609040205080304" pitchFamily="49" charset="-128"/>
                <a:ea typeface="MS Mincho" panose="02020609040205080304" pitchFamily="49" charset="-128"/>
              </a:rPr>
              <a:t>のやり方をして</a:t>
            </a:r>
            <a:r>
              <a:rPr lang="ja-JP" altLang="en-US" sz="1100">
                <a:solidFill>
                  <a:srgbClr val="0070C0"/>
                </a:solidFill>
                <a:latin typeface="MS Mincho" panose="02020609040205080304" pitchFamily="49" charset="-128"/>
                <a:ea typeface="MS Mincho" panose="02020609040205080304" pitchFamily="49" charset="-128"/>
              </a:rPr>
              <a:t>いる。</a:t>
            </a:r>
            <a:endParaRPr lang="en-US" altLang="ja-JP" sz="1100" dirty="0">
              <a:solidFill>
                <a:srgbClr val="0070C0"/>
              </a:solidFill>
              <a:latin typeface="MS Mincho" panose="02020609040205080304" pitchFamily="49" charset="-128"/>
              <a:ea typeface="MS Mincho" panose="02020609040205080304" pitchFamily="49" charset="-128"/>
            </a:endParaRPr>
          </a:p>
          <a:p>
            <a:r>
              <a:rPr lang="ja-JP" altLang="en-US" sz="1100" dirty="0">
                <a:solidFill>
                  <a:srgbClr val="0070C0"/>
                </a:solidFill>
                <a:latin typeface="MS Mincho" panose="02020609040205080304" pitchFamily="49" charset="-128"/>
                <a:ea typeface="MS Mincho" panose="02020609040205080304" pitchFamily="49" charset="-128"/>
              </a:rPr>
              <a:t>・</a:t>
            </a:r>
            <a:r>
              <a:rPr lang="en-US" altLang="ja-JP" sz="1100" dirty="0">
                <a:solidFill>
                  <a:srgbClr val="0070C0"/>
                </a:solidFill>
                <a:latin typeface="MS Mincho" panose="02020609040205080304" pitchFamily="49" charset="-128"/>
                <a:ea typeface="MS Mincho" panose="02020609040205080304" pitchFamily="49" charset="-128"/>
              </a:rPr>
              <a:t>D</a:t>
            </a:r>
            <a:r>
              <a:rPr lang="ja-JP" altLang="en-US" sz="1100" dirty="0">
                <a:solidFill>
                  <a:srgbClr val="0070C0"/>
                </a:solidFill>
                <a:latin typeface="MS Mincho" panose="02020609040205080304" pitchFamily="49" charset="-128"/>
                <a:ea typeface="MS Mincho" panose="02020609040205080304" pitchFamily="49" charset="-128"/>
              </a:rPr>
              <a:t>のやり方にも良い点があると考え、</a:t>
            </a:r>
            <a:r>
              <a:rPr lang="en-US" altLang="ja-JP" sz="1100" dirty="0">
                <a:solidFill>
                  <a:srgbClr val="0070C0"/>
                </a:solidFill>
                <a:latin typeface="MS Mincho" panose="02020609040205080304" pitchFamily="49" charset="-128"/>
                <a:ea typeface="MS Mincho" panose="02020609040205080304" pitchFamily="49" charset="-128"/>
              </a:rPr>
              <a:t>D</a:t>
            </a:r>
            <a:r>
              <a:rPr lang="ja-JP" altLang="en-US" sz="1100" dirty="0">
                <a:solidFill>
                  <a:srgbClr val="0070C0"/>
                </a:solidFill>
                <a:latin typeface="MS Mincho" panose="02020609040205080304" pitchFamily="49" charset="-128"/>
                <a:ea typeface="MS Mincho" panose="02020609040205080304" pitchFamily="49" charset="-128"/>
              </a:rPr>
              <a:t>をして</a:t>
            </a:r>
            <a:r>
              <a:rPr lang="ja-JP" altLang="en-US" sz="1100">
                <a:solidFill>
                  <a:srgbClr val="0070C0"/>
                </a:solidFill>
                <a:latin typeface="MS Mincho" panose="02020609040205080304" pitchFamily="49" charset="-128"/>
                <a:ea typeface="MS Mincho" panose="02020609040205080304" pitchFamily="49" charset="-128"/>
              </a:rPr>
              <a:t>いる。</a:t>
            </a:r>
            <a:endParaRPr lang="en-US" altLang="ja-JP" sz="1100" dirty="0">
              <a:solidFill>
                <a:srgbClr val="0070C0"/>
              </a:solidFill>
              <a:latin typeface="MS Mincho" panose="02020609040205080304" pitchFamily="49" charset="-128"/>
              <a:ea typeface="MS Mincho" panose="02020609040205080304" pitchFamily="49" charset="-128"/>
            </a:endParaRPr>
          </a:p>
          <a:p>
            <a:r>
              <a:rPr lang="ja-JP" altLang="en-US" sz="1100" dirty="0">
                <a:solidFill>
                  <a:srgbClr val="0070C0"/>
                </a:solidFill>
                <a:latin typeface="MS Mincho" panose="02020609040205080304" pitchFamily="49" charset="-128"/>
                <a:ea typeface="MS Mincho" panose="02020609040205080304" pitchFamily="49" charset="-128"/>
              </a:rPr>
              <a:t>・特に理由を意識してはいないが、このやり方が踏襲されている。</a:t>
            </a:r>
            <a:endParaRPr lang="en-US" altLang="ja-JP" sz="1100" dirty="0">
              <a:solidFill>
                <a:srgbClr val="0070C0"/>
              </a:solidFill>
              <a:latin typeface="MS Mincho" panose="02020609040205080304" pitchFamily="49" charset="-128"/>
              <a:ea typeface="MS Mincho" panose="02020609040205080304" pitchFamily="49" charset="-128"/>
            </a:endParaRPr>
          </a:p>
        </p:txBody>
      </p:sp>
      <p:sp>
        <p:nvSpPr>
          <p:cNvPr id="24" name="Entity3D">
            <a:extLst>
              <a:ext uri="{FF2B5EF4-FFF2-40B4-BE49-F238E27FC236}">
                <a16:creationId xmlns:a16="http://schemas.microsoft.com/office/drawing/2014/main" id="{2C83C5D3-21EC-1D42-984A-61BF9CA354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1953" y="4941168"/>
            <a:ext cx="1809392" cy="1637913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25400" algn="ctr">
            <a:solidFill>
              <a:schemeClr val="accent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25322" tIns="16881" rIns="25322" bIns="16881" anchor="t" upright="1"/>
          <a:lstStyle>
            <a:defPPr>
              <a:defRPr lang="ja-JP"/>
            </a:defPPr>
            <a:lvl1pPr marL="180975" indent="-180975">
              <a:defRPr sz="1400" b="1">
                <a:solidFill>
                  <a:srgbClr val="000000"/>
                </a:solidFill>
                <a:latin typeface="ＭＳ Ｐゴシック" charset="-128"/>
                <a:ea typeface="ＭＳ Ｐゴシック" charset="-128"/>
              </a:defRPr>
            </a:lvl1pPr>
            <a:lvl2pPr indent="0">
              <a:defRPr sz="1100"/>
            </a:lvl2pPr>
            <a:lvl3pPr indent="0">
              <a:defRPr sz="1100"/>
            </a:lvl3pPr>
            <a:lvl4pPr indent="0">
              <a:defRPr sz="1100"/>
            </a:lvl4pPr>
            <a:lvl5pPr indent="0">
              <a:defRPr sz="1100"/>
            </a:lvl5pPr>
            <a:lvl6pPr indent="0">
              <a:defRPr sz="1100"/>
            </a:lvl6pPr>
            <a:lvl7pPr indent="0">
              <a:defRPr sz="1100"/>
            </a:lvl7pPr>
            <a:lvl8pPr indent="0">
              <a:defRPr sz="1100"/>
            </a:lvl8pPr>
            <a:lvl9pPr indent="0">
              <a:defRPr sz="1100"/>
            </a:lvl9pPr>
          </a:lstStyle>
          <a:p>
            <a:pPr marL="95250" indent="-95250"/>
            <a:endParaRPr lang="en-US" altLang="ja-JP" sz="1100" dirty="0">
              <a:solidFill>
                <a:srgbClr val="0070C0"/>
              </a:solidFill>
              <a:latin typeface="MS Mincho" panose="02020609040205080304" pitchFamily="49" charset="-128"/>
              <a:ea typeface="MS Mincho" panose="02020609040205080304" pitchFamily="49" charset="-128"/>
            </a:endParaRPr>
          </a:p>
          <a:p>
            <a:pPr marL="95250" indent="-95250"/>
            <a:r>
              <a:rPr lang="ja-JP" altLang="en-US" sz="1100" dirty="0">
                <a:solidFill>
                  <a:srgbClr val="0070C0"/>
                </a:solidFill>
                <a:latin typeface="MS Mincho" panose="02020609040205080304" pitchFamily="49" charset="-128"/>
                <a:ea typeface="MS Mincho" panose="02020609040205080304" pitchFamily="49" charset="-128"/>
              </a:rPr>
              <a:t>・こういうやり方でやれば、問題は</a:t>
            </a:r>
            <a:r>
              <a:rPr lang="ja-JP" altLang="en-US" sz="1100">
                <a:solidFill>
                  <a:srgbClr val="0070C0"/>
                </a:solidFill>
                <a:latin typeface="MS Mincho" panose="02020609040205080304" pitchFamily="49" charset="-128"/>
                <a:ea typeface="MS Mincho" panose="02020609040205080304" pitchFamily="49" charset="-128"/>
              </a:rPr>
              <a:t>起こらない。</a:t>
            </a:r>
            <a:endParaRPr lang="en-US" altLang="ja-JP" sz="1100" dirty="0">
              <a:solidFill>
                <a:srgbClr val="0070C0"/>
              </a:solidFill>
              <a:latin typeface="MS Mincho" panose="02020609040205080304" pitchFamily="49" charset="-128"/>
              <a:ea typeface="MS Mincho" panose="02020609040205080304" pitchFamily="49" charset="-128"/>
            </a:endParaRPr>
          </a:p>
          <a:p>
            <a:pPr marL="95250" indent="-95250"/>
            <a:r>
              <a:rPr lang="ja-JP" altLang="en-US" sz="1100" dirty="0">
                <a:solidFill>
                  <a:srgbClr val="0070C0"/>
                </a:solidFill>
                <a:latin typeface="MS Mincho" panose="02020609040205080304" pitchFamily="49" charset="-128"/>
                <a:ea typeface="MS Mincho" panose="02020609040205080304" pitchFamily="49" charset="-128"/>
              </a:rPr>
              <a:t>・できるものならこういうやり方に</a:t>
            </a:r>
            <a:r>
              <a:rPr lang="ja-JP" altLang="en-US" sz="1100">
                <a:solidFill>
                  <a:srgbClr val="0070C0"/>
                </a:solidFill>
                <a:latin typeface="MS Mincho" panose="02020609040205080304" pitchFamily="49" charset="-128"/>
                <a:ea typeface="MS Mincho" panose="02020609040205080304" pitchFamily="49" charset="-128"/>
              </a:rPr>
              <a:t>したい。</a:t>
            </a:r>
            <a:endParaRPr lang="en-US" altLang="ja-JP" sz="1100" dirty="0">
              <a:solidFill>
                <a:srgbClr val="0070C0"/>
              </a:solidFill>
              <a:latin typeface="MS Mincho" panose="02020609040205080304" pitchFamily="49" charset="-128"/>
              <a:ea typeface="MS Mincho" panose="02020609040205080304" pitchFamily="49" charset="-128"/>
            </a:endParaRPr>
          </a:p>
          <a:p>
            <a:pPr marL="95250" indent="-95250"/>
            <a:r>
              <a:rPr lang="ja-JP" altLang="en-US" sz="1100" dirty="0">
                <a:solidFill>
                  <a:srgbClr val="0070C0"/>
                </a:solidFill>
                <a:latin typeface="MS Mincho" panose="02020609040205080304" pitchFamily="49" charset="-128"/>
                <a:ea typeface="MS Mincho" panose="02020609040205080304" pitchFamily="49" charset="-128"/>
              </a:rPr>
              <a:t>・本来ならこう</a:t>
            </a:r>
            <a:r>
              <a:rPr lang="ja-JP" altLang="en-US" sz="1100">
                <a:solidFill>
                  <a:srgbClr val="0070C0"/>
                </a:solidFill>
                <a:latin typeface="MS Mincho" panose="02020609040205080304" pitchFamily="49" charset="-128"/>
                <a:ea typeface="MS Mincho" panose="02020609040205080304" pitchFamily="49" charset="-128"/>
              </a:rPr>
              <a:t>したい。</a:t>
            </a:r>
            <a:endParaRPr lang="en-US" altLang="ja-JP" sz="1100" dirty="0">
              <a:solidFill>
                <a:srgbClr val="0070C0"/>
              </a:solidFill>
              <a:latin typeface="MS Mincho" panose="02020609040205080304" pitchFamily="49" charset="-128"/>
              <a:ea typeface="MS Mincho" panose="02020609040205080304" pitchFamily="49" charset="-128"/>
            </a:endParaRPr>
          </a:p>
          <a:p>
            <a:pPr marL="95250" indent="-95250"/>
            <a:r>
              <a:rPr lang="ja-JP" altLang="en-US" sz="1100" dirty="0">
                <a:solidFill>
                  <a:srgbClr val="0070C0"/>
                </a:solidFill>
                <a:latin typeface="MS Mincho" panose="02020609040205080304" pitchFamily="49" charset="-128"/>
                <a:ea typeface="MS Mincho" panose="02020609040205080304" pitchFamily="49" charset="-128"/>
              </a:rPr>
              <a:t>・「</a:t>
            </a:r>
            <a:r>
              <a:rPr lang="en-US" altLang="ja-JP" sz="1100" dirty="0">
                <a:solidFill>
                  <a:srgbClr val="0070C0"/>
                </a:solidFill>
                <a:latin typeface="MS Mincho" panose="02020609040205080304" pitchFamily="49" charset="-128"/>
                <a:ea typeface="MS Mincho" panose="02020609040205080304" pitchFamily="49" charset="-128"/>
              </a:rPr>
              <a:t>D</a:t>
            </a:r>
            <a:r>
              <a:rPr lang="ja-JP" altLang="en-US" sz="1100" dirty="0">
                <a:solidFill>
                  <a:srgbClr val="0070C0"/>
                </a:solidFill>
                <a:latin typeface="MS Mincho" panose="02020609040205080304" pitchFamily="49" charset="-128"/>
                <a:ea typeface="MS Mincho" panose="02020609040205080304" pitchFamily="49" charset="-128"/>
              </a:rPr>
              <a:t>をやらない」ということは「</a:t>
            </a:r>
            <a:r>
              <a:rPr lang="en-US" altLang="ja-JP" sz="1100" dirty="0">
                <a:solidFill>
                  <a:srgbClr val="0070C0"/>
                </a:solidFill>
                <a:latin typeface="MS Mincho" panose="02020609040205080304" pitchFamily="49" charset="-128"/>
                <a:ea typeface="MS Mincho" panose="02020609040205080304" pitchFamily="49" charset="-128"/>
              </a:rPr>
              <a:t>D’</a:t>
            </a:r>
            <a:r>
              <a:rPr lang="ja-JP" altLang="en-US" sz="1100" dirty="0">
                <a:solidFill>
                  <a:srgbClr val="0070C0"/>
                </a:solidFill>
                <a:latin typeface="MS Mincho" panose="02020609040205080304" pitchFamily="49" charset="-128"/>
                <a:ea typeface="MS Mincho" panose="02020609040205080304" pitchFamily="49" charset="-128"/>
              </a:rPr>
              <a:t>をする」ということになる。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2D0B97CB-6E1D-5247-87FB-BC650DD77137}"/>
              </a:ext>
            </a:extLst>
          </p:cNvPr>
          <p:cNvSpPr/>
          <p:nvPr/>
        </p:nvSpPr>
        <p:spPr>
          <a:xfrm>
            <a:off x="7977336" y="877823"/>
            <a:ext cx="1210588" cy="1692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500" dirty="0"/>
              <a:t>©2020 BPM-J Atsushi Takahashi</a:t>
            </a:r>
            <a:endParaRPr lang="ja-JP" altLang="en-US" sz="5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504728" y="1124744"/>
            <a:ext cx="2016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>
                <a:latin typeface="ＭＳ Ｐゴシック" pitchFamily="50" charset="-128"/>
                <a:ea typeface="ＭＳ Ｐゴシック" pitchFamily="50" charset="-128"/>
              </a:rPr>
              <a:t>現在の問題状況</a:t>
            </a:r>
            <a:endParaRPr kumimoji="1" lang="ja-JP" altLang="en-US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5313040" y="1124744"/>
            <a:ext cx="2439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latin typeface="ＭＳ Ｐゴシック" pitchFamily="50" charset="-128"/>
                <a:ea typeface="ＭＳ Ｐゴシック" pitchFamily="50" charset="-128"/>
              </a:rPr>
              <a:t>問題がなくなった状態</a:t>
            </a:r>
            <a:endParaRPr kumimoji="1" lang="ja-JP" altLang="en-US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CFBEE0B-4231-0F4A-98B9-7CFA5053E3AC}"/>
              </a:ext>
            </a:extLst>
          </p:cNvPr>
          <p:cNvSpPr/>
          <p:nvPr/>
        </p:nvSpPr>
        <p:spPr bwMode="auto">
          <a:xfrm>
            <a:off x="2324512" y="1844824"/>
            <a:ext cx="233735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693984F-CD16-AA4A-A962-6B79E706C6DB}"/>
              </a:ext>
            </a:extLst>
          </p:cNvPr>
          <p:cNvSpPr/>
          <p:nvPr/>
        </p:nvSpPr>
        <p:spPr bwMode="auto">
          <a:xfrm>
            <a:off x="2324512" y="2622386"/>
            <a:ext cx="233735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D0F63017-02F9-354A-8098-967186519478}"/>
              </a:ext>
            </a:extLst>
          </p:cNvPr>
          <p:cNvSpPr/>
          <p:nvPr/>
        </p:nvSpPr>
        <p:spPr bwMode="auto">
          <a:xfrm>
            <a:off x="2344291" y="3395296"/>
            <a:ext cx="233735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20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20" name="Entity3D">
            <a:extLst>
              <a:ext uri="{FF2B5EF4-FFF2-40B4-BE49-F238E27FC236}">
                <a16:creationId xmlns:a16="http://schemas.microsoft.com/office/drawing/2014/main" id="{0EACC9AA-6209-4843-8EB3-F15F286F76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2" y="2180336"/>
            <a:ext cx="1403960" cy="1817852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25400" algn="ctr">
            <a:solidFill>
              <a:srgbClr xmlns:mc="http://schemas.openxmlformats.org/markup-compatibility/2006" xmlns:a14="http://schemas.microsoft.com/office/drawing/2010/main" val="000080" mc:Ignorable="a14" a14:legacySpreadsheetColorIndex="1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25322" tIns="16881" rIns="25322" bIns="16881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 sz="1000"/>
            </a:pPr>
            <a:endParaRPr lang="ja-JP" altLang="en-US" sz="1400" b="1" dirty="0">
              <a:solidFill>
                <a:srgbClr val="000000"/>
              </a:solidFill>
              <a:latin typeface="ＭＳ Ｐゴシック" charset="-128"/>
              <a:ea typeface="ＭＳ Ｐゴシック" charset="-128"/>
            </a:endParaRPr>
          </a:p>
        </p:txBody>
      </p:sp>
      <p:sp>
        <p:nvSpPr>
          <p:cNvPr id="21" name="Entity3Dprime">
            <a:extLst>
              <a:ext uri="{FF2B5EF4-FFF2-40B4-BE49-F238E27FC236}">
                <a16:creationId xmlns:a16="http://schemas.microsoft.com/office/drawing/2014/main" id="{7BAA8C1B-EAFF-C745-BE13-3F61A3C863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7336" y="2150525"/>
            <a:ext cx="1368152" cy="1848474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25400" algn="ctr">
            <a:solidFill>
              <a:srgbClr xmlns:mc="http://schemas.openxmlformats.org/markup-compatibility/2006" xmlns:a14="http://schemas.microsoft.com/office/drawing/2010/main" val="000080" mc:Ignorable="a14" a14:legacySpreadsheetColorIndex="1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25322" tIns="16881" rIns="25322" bIns="16881" anchor="t" upright="1"/>
          <a:lstStyle>
            <a:defPPr>
              <a:defRPr lang="ja-JP"/>
            </a:defPPr>
            <a:lvl1pPr marL="0" indent="0">
              <a:defRPr sz="1400" b="1">
                <a:solidFill>
                  <a:srgbClr val="000000"/>
                </a:solidFill>
                <a:latin typeface="ＭＳ Ｐゴシック" charset="-128"/>
                <a:ea typeface="ＭＳ Ｐゴシック" charset="-128"/>
              </a:defRPr>
            </a:lvl1pPr>
            <a:lvl2pPr indent="0">
              <a:defRPr sz="1100">
                <a:latin typeface="+mn-lt"/>
                <a:ea typeface="+mn-ea"/>
              </a:defRPr>
            </a:lvl2pPr>
            <a:lvl3pPr indent="0">
              <a:defRPr sz="1100">
                <a:latin typeface="+mn-lt"/>
                <a:ea typeface="+mn-ea"/>
              </a:defRPr>
            </a:lvl3pPr>
            <a:lvl4pPr indent="0">
              <a:defRPr sz="1100">
                <a:latin typeface="+mn-lt"/>
                <a:ea typeface="+mn-ea"/>
              </a:defRPr>
            </a:lvl4pPr>
            <a:lvl5pPr indent="0">
              <a:defRPr sz="1100">
                <a:latin typeface="+mn-lt"/>
                <a:ea typeface="+mn-ea"/>
              </a:defRPr>
            </a:lvl5pPr>
            <a:lvl6pPr indent="0">
              <a:defRPr sz="1100">
                <a:latin typeface="+mn-lt"/>
                <a:ea typeface="+mn-ea"/>
              </a:defRPr>
            </a:lvl6pPr>
            <a:lvl7pPr indent="0">
              <a:defRPr sz="1100">
                <a:latin typeface="+mn-lt"/>
                <a:ea typeface="+mn-ea"/>
              </a:defRPr>
            </a:lvl7pPr>
            <a:lvl8pPr indent="0">
              <a:defRPr sz="1100">
                <a:latin typeface="+mn-lt"/>
                <a:ea typeface="+mn-ea"/>
              </a:defRPr>
            </a:lvl8pPr>
            <a:lvl9pPr indent="0">
              <a:defRPr sz="1100">
                <a:latin typeface="+mn-lt"/>
                <a:ea typeface="+mn-ea"/>
              </a:defRPr>
            </a:lvl9pPr>
          </a:lstStyle>
          <a:p>
            <a:endParaRPr lang="en-US" altLang="ja-JP" dirty="0"/>
          </a:p>
        </p:txBody>
      </p: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CE98DDF1-9CDE-8947-9A55-F7A60175F923}"/>
              </a:ext>
            </a:extLst>
          </p:cNvPr>
          <p:cNvCxnSpPr>
            <a:cxnSpLocks/>
          </p:cNvCxnSpPr>
          <p:nvPr/>
        </p:nvCxnSpPr>
        <p:spPr bwMode="auto">
          <a:xfrm>
            <a:off x="4997388" y="1124744"/>
            <a:ext cx="0" cy="410445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テキスト ボックス 31"/>
          <p:cNvSpPr txBox="1"/>
          <p:nvPr/>
        </p:nvSpPr>
        <p:spPr>
          <a:xfrm>
            <a:off x="7857007" y="1414517"/>
            <a:ext cx="1833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latin typeface="ＭＳ Ｐゴシック" pitchFamily="50" charset="-128"/>
                <a:ea typeface="ＭＳ Ｐゴシック" pitchFamily="50" charset="-128"/>
              </a:rPr>
              <a:t>問題がなくなっている時の行動</a:t>
            </a:r>
            <a:r>
              <a:rPr kumimoji="1" lang="en-US" altLang="ja-JP" dirty="0">
                <a:latin typeface="ＭＳ Ｐゴシック" pitchFamily="50" charset="-128"/>
                <a:ea typeface="ＭＳ Ｐゴシック" pitchFamily="50" charset="-128"/>
              </a:rPr>
              <a:t>D’</a:t>
            </a:r>
            <a:endParaRPr kumimoji="1" lang="ja-JP" altLang="en-US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44488" y="1412776"/>
            <a:ext cx="2016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latin typeface="ＭＳ Ｐゴシック" pitchFamily="50" charset="-128"/>
                <a:ea typeface="ＭＳ Ｐゴシック" pitchFamily="50" charset="-128"/>
              </a:rPr>
              <a:t>問題の原因となっている現在の行動</a:t>
            </a:r>
            <a:r>
              <a:rPr kumimoji="1" lang="en-US" altLang="ja-JP" dirty="0">
                <a:latin typeface="ＭＳ Ｐゴシック" pitchFamily="50" charset="-128"/>
                <a:ea typeface="ＭＳ Ｐゴシック" pitchFamily="50" charset="-128"/>
              </a:rPr>
              <a:t>D</a:t>
            </a:r>
            <a:endParaRPr kumimoji="1" lang="ja-JP" altLang="en-US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0" name="円/楕円 9"/>
          <p:cNvSpPr/>
          <p:nvPr/>
        </p:nvSpPr>
        <p:spPr bwMode="auto">
          <a:xfrm>
            <a:off x="2324512" y="1529210"/>
            <a:ext cx="324232" cy="243606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１</a:t>
            </a:r>
          </a:p>
        </p:txBody>
      </p:sp>
      <p:sp>
        <p:nvSpPr>
          <p:cNvPr id="35" name="円/楕円 34"/>
          <p:cNvSpPr/>
          <p:nvPr/>
        </p:nvSpPr>
        <p:spPr bwMode="auto">
          <a:xfrm>
            <a:off x="2030928" y="5126460"/>
            <a:ext cx="324232" cy="243606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200" b="1" dirty="0">
                <a:latin typeface="ＭＳ Ｐゴシック" pitchFamily="50" charset="-128"/>
                <a:ea typeface="ＭＳ Ｐゴシック" pitchFamily="50" charset="-128"/>
              </a:rPr>
              <a:t>５</a:t>
            </a:r>
            <a:endParaRPr kumimoji="1" lang="ja-JP" alt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36" name="円/楕円 35"/>
          <p:cNvSpPr/>
          <p:nvPr/>
        </p:nvSpPr>
        <p:spPr bwMode="auto">
          <a:xfrm>
            <a:off x="5132824" y="1556792"/>
            <a:ext cx="324232" cy="243606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２</a:t>
            </a:r>
          </a:p>
        </p:txBody>
      </p:sp>
      <p:sp>
        <p:nvSpPr>
          <p:cNvPr id="37" name="円/楕円 36"/>
          <p:cNvSpPr/>
          <p:nvPr/>
        </p:nvSpPr>
        <p:spPr bwMode="auto">
          <a:xfrm>
            <a:off x="164272" y="2105274"/>
            <a:ext cx="324232" cy="243606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200" b="1" dirty="0">
                <a:latin typeface="ＭＳ Ｐゴシック" pitchFamily="50" charset="-128"/>
                <a:ea typeface="ＭＳ Ｐゴシック" pitchFamily="50" charset="-128"/>
              </a:rPr>
              <a:t>４</a:t>
            </a:r>
            <a:endParaRPr kumimoji="1" lang="ja-JP" alt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38" name="円/楕円 37"/>
          <p:cNvSpPr/>
          <p:nvPr/>
        </p:nvSpPr>
        <p:spPr bwMode="auto">
          <a:xfrm>
            <a:off x="9417496" y="2105274"/>
            <a:ext cx="324232" cy="243606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３</a:t>
            </a:r>
          </a:p>
        </p:txBody>
      </p:sp>
      <p:sp>
        <p:nvSpPr>
          <p:cNvPr id="39" name="角丸四角形 38">
            <a:extLst>
              <a:ext uri="{FF2B5EF4-FFF2-40B4-BE49-F238E27FC236}">
                <a16:creationId xmlns:a16="http://schemas.microsoft.com/office/drawing/2014/main" id="{D6B41846-87D5-D44F-8DC2-51C22AAD62EF}"/>
              </a:ext>
            </a:extLst>
          </p:cNvPr>
          <p:cNvSpPr/>
          <p:nvPr/>
        </p:nvSpPr>
        <p:spPr bwMode="auto">
          <a:xfrm>
            <a:off x="2105617" y="5411240"/>
            <a:ext cx="3027207" cy="1006607"/>
          </a:xfrm>
          <a:prstGeom prst="roundRect">
            <a:avLst>
              <a:gd name="adj" fmla="val 653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 w="9525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4406" tIns="42203" rIns="84406" bIns="42203" numCol="1" rtlCol="0" anchor="t" anchorCtr="0" compatLnSpc="1">
            <a:prstTxWarp prst="textNoShape">
              <a:avLst/>
            </a:prstTxWarp>
          </a:bodyPr>
          <a:lstStyle/>
          <a:p>
            <a:pPr defTabSz="844083" eaLnBrk="0" hangingPunct="0"/>
            <a:r>
              <a:rPr lang="ja-JP" altLang="en-US" sz="1200" dirty="0">
                <a:latin typeface="Times New Roman" pitchFamily="18" charset="0"/>
                <a:ea typeface="ＭＳ Ｐゴシック" charset="-128"/>
              </a:rPr>
              <a:t>重要</a:t>
            </a:r>
            <a:r>
              <a:rPr lang="ja-JP" altLang="en-US" sz="1200">
                <a:latin typeface="Times New Roman" pitchFamily="18" charset="0"/>
                <a:ea typeface="ＭＳ Ｐゴシック" charset="-128"/>
              </a:rPr>
              <a:t>問題点：</a:t>
            </a:r>
            <a:endParaRPr lang="en-US" altLang="ja-JP" sz="1200" dirty="0">
              <a:latin typeface="Times New Roman" pitchFamily="18" charset="0"/>
              <a:ea typeface="ＭＳ Ｐゴシック" charset="-128"/>
            </a:endParaRPr>
          </a:p>
          <a:p>
            <a:pPr defTabSz="844083" eaLnBrk="0" hangingPunct="0"/>
            <a:endParaRPr lang="en-US" altLang="ja-JP" sz="1200" dirty="0">
              <a:latin typeface="Times New Roman" pitchFamily="18" charset="0"/>
              <a:ea typeface="ＭＳ Ｐゴシック" charset="-128"/>
            </a:endParaRPr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EE286018-772E-1642-8DC1-E74118FD5AD8}"/>
              </a:ext>
            </a:extLst>
          </p:cNvPr>
          <p:cNvCxnSpPr>
            <a:cxnSpLocks/>
            <a:stCxn id="20" idx="2"/>
            <a:endCxn id="22" idx="0"/>
          </p:cNvCxnSpPr>
          <p:nvPr/>
        </p:nvCxnSpPr>
        <p:spPr bwMode="auto">
          <a:xfrm flipH="1">
            <a:off x="1033160" y="3998188"/>
            <a:ext cx="255562" cy="94838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triangle"/>
          </a:ln>
          <a:effectLst/>
        </p:spPr>
      </p:cxn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1D20D8B8-8A70-064E-8EE1-A4886682A3DE}"/>
              </a:ext>
            </a:extLst>
          </p:cNvPr>
          <p:cNvCxnSpPr>
            <a:cxnSpLocks/>
            <a:stCxn id="21" idx="2"/>
            <a:endCxn id="24" idx="0"/>
          </p:cNvCxnSpPr>
          <p:nvPr/>
        </p:nvCxnSpPr>
        <p:spPr bwMode="auto">
          <a:xfrm>
            <a:off x="8661412" y="3998999"/>
            <a:ext cx="225237" cy="94216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triangle"/>
          </a:ln>
          <a:effectLst/>
        </p:spPr>
      </p:cxn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E3BE2FFC-DD93-D840-81C6-79061B0C0520}"/>
              </a:ext>
            </a:extLst>
          </p:cNvPr>
          <p:cNvSpPr/>
          <p:nvPr/>
        </p:nvSpPr>
        <p:spPr bwMode="auto">
          <a:xfrm>
            <a:off x="2334164" y="4170577"/>
            <a:ext cx="233735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20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C3E0CD9C-98AF-0649-A2D0-7E4D1E8383F0}"/>
              </a:ext>
            </a:extLst>
          </p:cNvPr>
          <p:cNvSpPr/>
          <p:nvPr/>
        </p:nvSpPr>
        <p:spPr bwMode="auto">
          <a:xfrm>
            <a:off x="5308796" y="1844824"/>
            <a:ext cx="233735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7291DCA1-C7BF-8C45-90A4-D43EA455A1CC}"/>
              </a:ext>
            </a:extLst>
          </p:cNvPr>
          <p:cNvSpPr/>
          <p:nvPr/>
        </p:nvSpPr>
        <p:spPr bwMode="auto">
          <a:xfrm>
            <a:off x="5308796" y="2622386"/>
            <a:ext cx="233735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5B9ABB90-4B2C-D94D-895E-31707D28FA0B}"/>
              </a:ext>
            </a:extLst>
          </p:cNvPr>
          <p:cNvSpPr/>
          <p:nvPr/>
        </p:nvSpPr>
        <p:spPr bwMode="auto">
          <a:xfrm>
            <a:off x="5328575" y="3395296"/>
            <a:ext cx="233735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20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A4542051-8FBA-2346-94D8-CB865099521D}"/>
              </a:ext>
            </a:extLst>
          </p:cNvPr>
          <p:cNvSpPr/>
          <p:nvPr/>
        </p:nvSpPr>
        <p:spPr bwMode="auto">
          <a:xfrm>
            <a:off x="5325615" y="4170577"/>
            <a:ext cx="233735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200">
              <a:latin typeface="ＭＳ Ｐゴシック" pitchFamily="50" charset="-128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11237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CD95E6-F45E-D74C-AA72-3F8D2FA8F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339" y="204976"/>
            <a:ext cx="8915400" cy="631736"/>
          </a:xfrm>
        </p:spPr>
        <p:txBody>
          <a:bodyPr/>
          <a:lstStyle/>
          <a:p>
            <a:r>
              <a:rPr kumimoji="1" lang="ja-JP" altLang="en-US" sz="1800"/>
              <a:t>対立概念図準備シート②</a:t>
            </a:r>
            <a:br>
              <a:rPr kumimoji="1" lang="en-US" altLang="ja-JP" sz="1800" dirty="0"/>
            </a:br>
            <a:r>
              <a:rPr lang="ja-JP" altLang="en-US" sz="1800"/>
              <a:t>業務名：「」</a:t>
            </a:r>
            <a:endParaRPr kumimoji="1" lang="ja-JP" altLang="en-US" sz="180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1BDAD1A-19ED-E346-B706-0D699C0596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2BAC126-B358-4F13-9B5D-595B8ACA0E6A}" type="slidenum">
              <a:rPr lang="ja-JP" altLang="en-US" smtClean="0">
                <a:solidFill>
                  <a:prstClr val="black"/>
                </a:solidFill>
              </a:rPr>
              <a:pPr/>
              <a:t>4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12BDEE-7A87-774E-9DD7-FC9F870047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 dirty="0">
                <a:solidFill>
                  <a:prstClr val="black"/>
                </a:solidFill>
              </a:rPr>
              <a:t>©2020</a:t>
            </a:r>
            <a:r>
              <a:rPr lang="ja-JP" altLang="en-US">
                <a:solidFill>
                  <a:prstClr val="black"/>
                </a:solidFill>
              </a:rPr>
              <a:t>　日本ビジネスプロセス・マネジメント協会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Entity3D">
            <a:extLst>
              <a:ext uri="{FF2B5EF4-FFF2-40B4-BE49-F238E27FC236}">
                <a16:creationId xmlns:a16="http://schemas.microsoft.com/office/drawing/2014/main" id="{0EACC9AA-6209-4843-8EB3-F15F286F76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481" y="5661248"/>
            <a:ext cx="1944215" cy="864096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25400" algn="ctr">
            <a:solidFill>
              <a:srgbClr xmlns:mc="http://schemas.openxmlformats.org/markup-compatibility/2006" xmlns:a14="http://schemas.microsoft.com/office/drawing/2010/main" val="000080" mc:Ignorable="a14" a14:legacySpreadsheetColorIndex="1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25322" tIns="16881" rIns="25322" bIns="16881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en-US" altLang="ja-JP" sz="1400" b="1" dirty="0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  <a:t>D :</a:t>
            </a:r>
          </a:p>
          <a:p>
            <a:pPr rtl="0">
              <a:defRPr sz="1000"/>
            </a:pPr>
            <a:endParaRPr lang="ja-JP" altLang="en-US" sz="1400" b="1" dirty="0">
              <a:solidFill>
                <a:srgbClr val="000000"/>
              </a:solidFill>
              <a:latin typeface="ＭＳ Ｐゴシック" charset="-128"/>
              <a:ea typeface="ＭＳ Ｐゴシック" charset="-128"/>
            </a:endParaRPr>
          </a:p>
        </p:txBody>
      </p:sp>
      <p:sp>
        <p:nvSpPr>
          <p:cNvPr id="7" name="Entity3Dprime">
            <a:extLst>
              <a:ext uri="{FF2B5EF4-FFF2-40B4-BE49-F238E27FC236}">
                <a16:creationId xmlns:a16="http://schemas.microsoft.com/office/drawing/2014/main" id="{7BAA8C1B-EAFF-C745-BE13-3F61A3C863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9306" y="5650176"/>
            <a:ext cx="1944213" cy="864096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25400" algn="ctr">
            <a:solidFill>
              <a:srgbClr xmlns:mc="http://schemas.openxmlformats.org/markup-compatibility/2006" xmlns:a14="http://schemas.microsoft.com/office/drawing/2010/main" val="000080" mc:Ignorable="a14" a14:legacySpreadsheetColorIndex="1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25322" tIns="16881" rIns="25322" bIns="16881" anchor="t" upright="1"/>
          <a:lstStyle>
            <a:defPPr>
              <a:defRPr lang="ja-JP"/>
            </a:defPPr>
            <a:lvl1pPr marL="0" indent="0">
              <a:defRPr sz="1400" b="1">
                <a:solidFill>
                  <a:srgbClr val="000000"/>
                </a:solidFill>
                <a:latin typeface="ＭＳ Ｐゴシック" charset="-128"/>
                <a:ea typeface="ＭＳ Ｐゴシック" charset="-128"/>
              </a:defRPr>
            </a:lvl1pPr>
            <a:lvl2pPr indent="0">
              <a:defRPr sz="1100">
                <a:latin typeface="+mn-lt"/>
                <a:ea typeface="+mn-ea"/>
              </a:defRPr>
            </a:lvl2pPr>
            <a:lvl3pPr indent="0">
              <a:defRPr sz="1100">
                <a:latin typeface="+mn-lt"/>
                <a:ea typeface="+mn-ea"/>
              </a:defRPr>
            </a:lvl3pPr>
            <a:lvl4pPr indent="0">
              <a:defRPr sz="1100">
                <a:latin typeface="+mn-lt"/>
                <a:ea typeface="+mn-ea"/>
              </a:defRPr>
            </a:lvl4pPr>
            <a:lvl5pPr indent="0">
              <a:defRPr sz="1100">
                <a:latin typeface="+mn-lt"/>
                <a:ea typeface="+mn-ea"/>
              </a:defRPr>
            </a:lvl5pPr>
            <a:lvl6pPr indent="0">
              <a:defRPr sz="1100">
                <a:latin typeface="+mn-lt"/>
                <a:ea typeface="+mn-ea"/>
              </a:defRPr>
            </a:lvl6pPr>
            <a:lvl7pPr indent="0">
              <a:defRPr sz="1100">
                <a:latin typeface="+mn-lt"/>
                <a:ea typeface="+mn-ea"/>
              </a:defRPr>
            </a:lvl7pPr>
            <a:lvl8pPr indent="0">
              <a:defRPr sz="1100">
                <a:latin typeface="+mn-lt"/>
                <a:ea typeface="+mn-ea"/>
              </a:defRPr>
            </a:lvl8pPr>
            <a:lvl9pPr indent="0">
              <a:defRPr sz="1100">
                <a:latin typeface="+mn-lt"/>
                <a:ea typeface="+mn-ea"/>
              </a:defRPr>
            </a:lvl9pPr>
          </a:lstStyle>
          <a:p>
            <a:r>
              <a:rPr lang="en-US" altLang="ja-JP" dirty="0"/>
              <a:t>D’:</a:t>
            </a:r>
            <a:r>
              <a:rPr lang="ja-JP" altLang="en-US"/>
              <a:t> </a:t>
            </a:r>
            <a:endParaRPr lang="en-US" altLang="ja-JP" dirty="0"/>
          </a:p>
          <a:p>
            <a:endParaRPr lang="en-US" altLang="ja-JP" dirty="0"/>
          </a:p>
        </p:txBody>
      </p:sp>
      <p:sp>
        <p:nvSpPr>
          <p:cNvPr id="9" name="Entity3D">
            <a:extLst>
              <a:ext uri="{FF2B5EF4-FFF2-40B4-BE49-F238E27FC236}">
                <a16:creationId xmlns:a16="http://schemas.microsoft.com/office/drawing/2014/main" id="{2EDAF1F3-B6A7-6443-9140-42E63961D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481" y="4789404"/>
            <a:ext cx="1944215" cy="864096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25400" algn="ctr">
            <a:solidFill>
              <a:srgbClr xmlns:mc="http://schemas.openxmlformats.org/markup-compatibility/2006" xmlns:a14="http://schemas.microsoft.com/office/drawing/2010/main" val="000080" mc:Ignorable="a14" a14:legacySpreadsheetColorIndex="1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25322" tIns="16881" rIns="25322" bIns="16881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en-US" altLang="ja-JP" sz="1400" b="1" dirty="0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  <a:t>Df0:</a:t>
            </a:r>
          </a:p>
          <a:p>
            <a:pPr rtl="0">
              <a:defRPr sz="1000"/>
            </a:pPr>
            <a:endParaRPr lang="ja-JP" altLang="en-US" sz="1400" b="1" dirty="0">
              <a:solidFill>
                <a:srgbClr val="000000"/>
              </a:solidFill>
              <a:latin typeface="ＭＳ Ｐゴシック" charset="-128"/>
              <a:ea typeface="ＭＳ Ｐゴシック" charset="-128"/>
            </a:endParaRPr>
          </a:p>
        </p:txBody>
      </p:sp>
      <p:sp>
        <p:nvSpPr>
          <p:cNvPr id="10" name="Entity3D">
            <a:extLst>
              <a:ext uri="{FF2B5EF4-FFF2-40B4-BE49-F238E27FC236}">
                <a16:creationId xmlns:a16="http://schemas.microsoft.com/office/drawing/2014/main" id="{DE1CF76B-21E0-FC48-AF9A-BF6C3D2AC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481" y="3581698"/>
            <a:ext cx="1944215" cy="864096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25400" algn="ctr">
            <a:solidFill>
              <a:srgbClr xmlns:mc="http://schemas.openxmlformats.org/markup-compatibility/2006" xmlns:a14="http://schemas.microsoft.com/office/drawing/2010/main" val="000080" mc:Ignorable="a14" a14:legacySpreadsheetColorIndex="1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25322" tIns="16881" rIns="25322" bIns="16881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en-US" altLang="ja-JP" sz="1400" b="1" dirty="0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  <a:t>Df1:</a:t>
            </a:r>
          </a:p>
          <a:p>
            <a:pPr rtl="0">
              <a:defRPr sz="1000"/>
            </a:pPr>
            <a:endParaRPr lang="ja-JP" altLang="en-US" sz="1400" b="1" dirty="0">
              <a:solidFill>
                <a:srgbClr val="000000"/>
              </a:solidFill>
              <a:latin typeface="ＭＳ Ｐゴシック" charset="-128"/>
              <a:ea typeface="ＭＳ Ｐゴシック" charset="-128"/>
            </a:endParaRPr>
          </a:p>
        </p:txBody>
      </p:sp>
      <p:sp>
        <p:nvSpPr>
          <p:cNvPr id="11" name="Entity3D">
            <a:extLst>
              <a:ext uri="{FF2B5EF4-FFF2-40B4-BE49-F238E27FC236}">
                <a16:creationId xmlns:a16="http://schemas.microsoft.com/office/drawing/2014/main" id="{656D3698-0847-784D-B708-16274446E8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480" y="2402882"/>
            <a:ext cx="1944215" cy="864096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25400" algn="ctr">
            <a:solidFill>
              <a:srgbClr xmlns:mc="http://schemas.openxmlformats.org/markup-compatibility/2006" xmlns:a14="http://schemas.microsoft.com/office/drawing/2010/main" val="000080" mc:Ignorable="a14" a14:legacySpreadsheetColorIndex="1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25322" tIns="16881" rIns="25322" bIns="16881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en-US" altLang="ja-JP" sz="1400" b="1" dirty="0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  <a:t>Df2:</a:t>
            </a:r>
          </a:p>
          <a:p>
            <a:pPr rtl="0">
              <a:defRPr sz="1000"/>
            </a:pPr>
            <a:endParaRPr lang="ja-JP" altLang="en-US" sz="1400" b="1" dirty="0">
              <a:solidFill>
                <a:srgbClr val="000000"/>
              </a:solidFill>
              <a:latin typeface="ＭＳ Ｐゴシック" charset="-128"/>
              <a:ea typeface="ＭＳ Ｐゴシック" charset="-128"/>
            </a:endParaRPr>
          </a:p>
        </p:txBody>
      </p:sp>
      <p:sp>
        <p:nvSpPr>
          <p:cNvPr id="12" name="Entity3D">
            <a:extLst>
              <a:ext uri="{FF2B5EF4-FFF2-40B4-BE49-F238E27FC236}">
                <a16:creationId xmlns:a16="http://schemas.microsoft.com/office/drawing/2014/main" id="{B23AACF1-DC1E-834E-AB45-22BF41EFD5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481" y="1196752"/>
            <a:ext cx="1944215" cy="864096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25400" algn="ctr">
            <a:solidFill>
              <a:srgbClr xmlns:mc="http://schemas.openxmlformats.org/markup-compatibility/2006" xmlns:a14="http://schemas.microsoft.com/office/drawing/2010/main" val="000080" mc:Ignorable="a14" a14:legacySpreadsheetColorIndex="1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25322" tIns="16881" rIns="25322" bIns="16881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en-US" altLang="ja-JP" sz="1400" b="1" dirty="0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  <a:t>Df3:</a:t>
            </a:r>
          </a:p>
          <a:p>
            <a:pPr rtl="0">
              <a:defRPr sz="1000"/>
            </a:pPr>
            <a:endParaRPr lang="ja-JP" altLang="en-US" sz="1400" b="1" dirty="0">
              <a:solidFill>
                <a:srgbClr val="000000"/>
              </a:solidFill>
              <a:latin typeface="ＭＳ Ｐゴシック" charset="-128"/>
              <a:ea typeface="ＭＳ Ｐゴシック" charset="-128"/>
            </a:endParaRPr>
          </a:p>
        </p:txBody>
      </p: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96BA8D28-EC86-F440-ADED-453370B0F7B9}"/>
              </a:ext>
            </a:extLst>
          </p:cNvPr>
          <p:cNvCxnSpPr>
            <a:stCxn id="9" idx="0"/>
            <a:endCxn id="10" idx="2"/>
          </p:cNvCxnSpPr>
          <p:nvPr/>
        </p:nvCxnSpPr>
        <p:spPr bwMode="auto">
          <a:xfrm flipV="1">
            <a:off x="1244589" y="4445794"/>
            <a:ext cx="0" cy="34361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37275810-BB6F-9B4E-8422-3DDBF97E1EA9}"/>
              </a:ext>
            </a:extLst>
          </p:cNvPr>
          <p:cNvCxnSpPr>
            <a:stCxn id="10" idx="0"/>
            <a:endCxn id="11" idx="2"/>
          </p:cNvCxnSpPr>
          <p:nvPr/>
        </p:nvCxnSpPr>
        <p:spPr bwMode="auto">
          <a:xfrm flipH="1" flipV="1">
            <a:off x="1244588" y="3266978"/>
            <a:ext cx="1" cy="31472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3455109F-0526-3B43-B4BF-4E8F61ED3D0E}"/>
              </a:ext>
            </a:extLst>
          </p:cNvPr>
          <p:cNvCxnSpPr>
            <a:stCxn id="11" idx="0"/>
            <a:endCxn id="12" idx="2"/>
          </p:cNvCxnSpPr>
          <p:nvPr/>
        </p:nvCxnSpPr>
        <p:spPr bwMode="auto">
          <a:xfrm flipV="1">
            <a:off x="1244588" y="2060848"/>
            <a:ext cx="1" cy="34203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5" name="Entity3D">
            <a:extLst>
              <a:ext uri="{FF2B5EF4-FFF2-40B4-BE49-F238E27FC236}">
                <a16:creationId xmlns:a16="http://schemas.microsoft.com/office/drawing/2014/main" id="{F567CD12-4CC6-6E4E-8E48-576C43145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8745" y="4786080"/>
            <a:ext cx="1944215" cy="864096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25400" algn="ctr">
            <a:solidFill>
              <a:srgbClr xmlns:mc="http://schemas.openxmlformats.org/markup-compatibility/2006" xmlns:a14="http://schemas.microsoft.com/office/drawing/2010/main" val="000080" mc:Ignorable="a14" a14:legacySpreadsheetColorIndex="1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25322" tIns="16881" rIns="25322" bIns="16881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en-US" altLang="ja-JP" sz="1400" b="1" dirty="0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  <a:t>Df4:</a:t>
            </a:r>
          </a:p>
          <a:p>
            <a:pPr rtl="0">
              <a:defRPr sz="1000"/>
            </a:pPr>
            <a:endParaRPr lang="ja-JP" altLang="en-US" sz="1400" b="1" dirty="0">
              <a:solidFill>
                <a:srgbClr val="000000"/>
              </a:solidFill>
              <a:latin typeface="ＭＳ Ｐゴシック" charset="-128"/>
              <a:ea typeface="ＭＳ Ｐゴシック" charset="-128"/>
            </a:endParaRPr>
          </a:p>
        </p:txBody>
      </p:sp>
      <p:sp>
        <p:nvSpPr>
          <p:cNvPr id="26" name="Entity3D">
            <a:extLst>
              <a:ext uri="{FF2B5EF4-FFF2-40B4-BE49-F238E27FC236}">
                <a16:creationId xmlns:a16="http://schemas.microsoft.com/office/drawing/2014/main" id="{4A9BA280-BD39-0F48-8DF7-5FEB9C3DB5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8745" y="3578374"/>
            <a:ext cx="1944215" cy="864096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25400" algn="ctr">
            <a:solidFill>
              <a:srgbClr xmlns:mc="http://schemas.openxmlformats.org/markup-compatibility/2006" xmlns:a14="http://schemas.microsoft.com/office/drawing/2010/main" val="000080" mc:Ignorable="a14" a14:legacySpreadsheetColorIndex="1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25322" tIns="16881" rIns="25322" bIns="16881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en-US" altLang="ja-JP" sz="1400" b="1" dirty="0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  <a:t>Df5:</a:t>
            </a:r>
          </a:p>
          <a:p>
            <a:pPr rtl="0">
              <a:defRPr sz="1000"/>
            </a:pPr>
            <a:endParaRPr lang="ja-JP" altLang="en-US" sz="1400" b="1" dirty="0">
              <a:solidFill>
                <a:srgbClr val="000000"/>
              </a:solidFill>
              <a:latin typeface="ＭＳ Ｐゴシック" charset="-128"/>
              <a:ea typeface="ＭＳ Ｐゴシック" charset="-128"/>
            </a:endParaRPr>
          </a:p>
        </p:txBody>
      </p:sp>
      <p:sp>
        <p:nvSpPr>
          <p:cNvPr id="27" name="Entity3D">
            <a:extLst>
              <a:ext uri="{FF2B5EF4-FFF2-40B4-BE49-F238E27FC236}">
                <a16:creationId xmlns:a16="http://schemas.microsoft.com/office/drawing/2014/main" id="{3F67ED03-3696-5F41-8EDD-166B960609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8744" y="2399558"/>
            <a:ext cx="1944215" cy="864096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25400" algn="ctr">
            <a:solidFill>
              <a:srgbClr xmlns:mc="http://schemas.openxmlformats.org/markup-compatibility/2006" xmlns:a14="http://schemas.microsoft.com/office/drawing/2010/main" val="000080" mc:Ignorable="a14" a14:legacySpreadsheetColorIndex="1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25322" tIns="16881" rIns="25322" bIns="16881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en-US" altLang="ja-JP" sz="1400" b="1" dirty="0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  <a:t>Df6:</a:t>
            </a:r>
          </a:p>
          <a:p>
            <a:pPr rtl="0">
              <a:defRPr sz="1000"/>
            </a:pPr>
            <a:endParaRPr lang="ja-JP" altLang="en-US" sz="1400" b="1" dirty="0">
              <a:solidFill>
                <a:srgbClr val="000000"/>
              </a:solidFill>
              <a:latin typeface="ＭＳ Ｐゴシック" charset="-128"/>
              <a:ea typeface="ＭＳ Ｐゴシック" charset="-128"/>
            </a:endParaRPr>
          </a:p>
        </p:txBody>
      </p:sp>
      <p:sp>
        <p:nvSpPr>
          <p:cNvPr id="28" name="Entity3D">
            <a:extLst>
              <a:ext uri="{FF2B5EF4-FFF2-40B4-BE49-F238E27FC236}">
                <a16:creationId xmlns:a16="http://schemas.microsoft.com/office/drawing/2014/main" id="{FFAE21E1-181F-D143-8AA2-3F9E448EB1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8745" y="1193428"/>
            <a:ext cx="1944215" cy="864096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25400" algn="ctr">
            <a:solidFill>
              <a:srgbClr xmlns:mc="http://schemas.openxmlformats.org/markup-compatibility/2006" xmlns:a14="http://schemas.microsoft.com/office/drawing/2010/main" val="000080" mc:Ignorable="a14" a14:legacySpreadsheetColorIndex="1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25322" tIns="16881" rIns="25322" bIns="16881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en-US" altLang="ja-JP" sz="1400" b="1" dirty="0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  <a:t>Df7:</a:t>
            </a:r>
          </a:p>
          <a:p>
            <a:pPr rtl="0">
              <a:defRPr sz="1000"/>
            </a:pPr>
            <a:endParaRPr lang="ja-JP" altLang="en-US" sz="1400" b="1" dirty="0">
              <a:solidFill>
                <a:srgbClr val="000000"/>
              </a:solidFill>
              <a:latin typeface="ＭＳ Ｐゴシック" charset="-128"/>
              <a:ea typeface="ＭＳ Ｐゴシック" charset="-128"/>
            </a:endParaRPr>
          </a:p>
        </p:txBody>
      </p: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EDD1E296-3A87-1443-BD98-D9C5D2918B1F}"/>
              </a:ext>
            </a:extLst>
          </p:cNvPr>
          <p:cNvCxnSpPr>
            <a:stCxn id="25" idx="0"/>
            <a:endCxn id="26" idx="2"/>
          </p:cNvCxnSpPr>
          <p:nvPr/>
        </p:nvCxnSpPr>
        <p:spPr bwMode="auto">
          <a:xfrm flipV="1">
            <a:off x="3620853" y="4442470"/>
            <a:ext cx="0" cy="34361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8D26F4A5-C3B6-4440-97B1-621E3E32E483}"/>
              </a:ext>
            </a:extLst>
          </p:cNvPr>
          <p:cNvCxnSpPr>
            <a:stCxn id="26" idx="0"/>
            <a:endCxn id="27" idx="2"/>
          </p:cNvCxnSpPr>
          <p:nvPr/>
        </p:nvCxnSpPr>
        <p:spPr bwMode="auto">
          <a:xfrm flipH="1" flipV="1">
            <a:off x="3620852" y="3263654"/>
            <a:ext cx="1" cy="31472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739CAA59-1E6B-754C-89C7-C4B3C483D88F}"/>
              </a:ext>
            </a:extLst>
          </p:cNvPr>
          <p:cNvCxnSpPr>
            <a:stCxn id="27" idx="0"/>
            <a:endCxn id="28" idx="2"/>
          </p:cNvCxnSpPr>
          <p:nvPr/>
        </p:nvCxnSpPr>
        <p:spPr bwMode="auto">
          <a:xfrm flipV="1">
            <a:off x="3620852" y="2057524"/>
            <a:ext cx="1" cy="34203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3" name="カギ線コネクタ 32">
            <a:extLst>
              <a:ext uri="{FF2B5EF4-FFF2-40B4-BE49-F238E27FC236}">
                <a16:creationId xmlns:a16="http://schemas.microsoft.com/office/drawing/2014/main" id="{04D4DADF-9B06-C44A-83AB-43A75D68DA99}"/>
              </a:ext>
            </a:extLst>
          </p:cNvPr>
          <p:cNvCxnSpPr>
            <a:stCxn id="12" idx="3"/>
            <a:endCxn id="25" idx="2"/>
          </p:cNvCxnSpPr>
          <p:nvPr/>
        </p:nvCxnSpPr>
        <p:spPr bwMode="auto">
          <a:xfrm>
            <a:off x="2216696" y="1628800"/>
            <a:ext cx="1404157" cy="4021376"/>
          </a:xfrm>
          <a:prstGeom prst="bentConnector4">
            <a:avLst>
              <a:gd name="adj1" fmla="val 15385"/>
              <a:gd name="adj2" fmla="val 105685"/>
            </a:avLst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3" name="Entity3D">
            <a:extLst>
              <a:ext uri="{FF2B5EF4-FFF2-40B4-BE49-F238E27FC236}">
                <a16:creationId xmlns:a16="http://schemas.microsoft.com/office/drawing/2014/main" id="{C68ED468-6183-0B4C-8944-24DFD0B51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9305" y="4786080"/>
            <a:ext cx="1944215" cy="864096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25400" algn="ctr">
            <a:solidFill>
              <a:srgbClr xmlns:mc="http://schemas.openxmlformats.org/markup-compatibility/2006" xmlns:a14="http://schemas.microsoft.com/office/drawing/2010/main" val="000080" mc:Ignorable="a14" a14:legacySpreadsheetColorIndex="1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25322" tIns="16881" rIns="25322" bIns="16881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en-US" altLang="ja-JP" sz="1400" b="1" dirty="0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  <a:t>D’f0:</a:t>
            </a:r>
          </a:p>
          <a:p>
            <a:pPr rtl="0">
              <a:defRPr sz="1000"/>
            </a:pPr>
            <a:endParaRPr lang="ja-JP" altLang="en-US" sz="1400" b="1" dirty="0">
              <a:solidFill>
                <a:srgbClr val="000000"/>
              </a:solidFill>
              <a:latin typeface="ＭＳ Ｐゴシック" charset="-128"/>
              <a:ea typeface="ＭＳ Ｐゴシック" charset="-128"/>
            </a:endParaRPr>
          </a:p>
        </p:txBody>
      </p:sp>
      <p:sp>
        <p:nvSpPr>
          <p:cNvPr id="44" name="Entity3D">
            <a:extLst>
              <a:ext uri="{FF2B5EF4-FFF2-40B4-BE49-F238E27FC236}">
                <a16:creationId xmlns:a16="http://schemas.microsoft.com/office/drawing/2014/main" id="{214CE762-1986-534B-AC7E-8275D1D6ED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9305" y="3578374"/>
            <a:ext cx="1944215" cy="864096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25400" algn="ctr">
            <a:solidFill>
              <a:srgbClr xmlns:mc="http://schemas.openxmlformats.org/markup-compatibility/2006" xmlns:a14="http://schemas.microsoft.com/office/drawing/2010/main" val="000080" mc:Ignorable="a14" a14:legacySpreadsheetColorIndex="1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25322" tIns="16881" rIns="25322" bIns="16881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en-US" altLang="ja-JP" sz="1400" b="1" dirty="0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  <a:t>D’f1:</a:t>
            </a:r>
          </a:p>
          <a:p>
            <a:pPr rtl="0">
              <a:defRPr sz="1000"/>
            </a:pPr>
            <a:endParaRPr lang="ja-JP" altLang="en-US" sz="1400" b="1" dirty="0">
              <a:solidFill>
                <a:srgbClr val="000000"/>
              </a:solidFill>
              <a:latin typeface="ＭＳ Ｐゴシック" charset="-128"/>
              <a:ea typeface="ＭＳ Ｐゴシック" charset="-128"/>
            </a:endParaRPr>
          </a:p>
        </p:txBody>
      </p:sp>
      <p:sp>
        <p:nvSpPr>
          <p:cNvPr id="45" name="Entity3D">
            <a:extLst>
              <a:ext uri="{FF2B5EF4-FFF2-40B4-BE49-F238E27FC236}">
                <a16:creationId xmlns:a16="http://schemas.microsoft.com/office/drawing/2014/main" id="{D7E24CC8-C6B2-8047-9634-DAB8C9E8F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9304" y="2399558"/>
            <a:ext cx="1944215" cy="864096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25400" algn="ctr">
            <a:solidFill>
              <a:srgbClr xmlns:mc="http://schemas.openxmlformats.org/markup-compatibility/2006" xmlns:a14="http://schemas.microsoft.com/office/drawing/2010/main" val="000080" mc:Ignorable="a14" a14:legacySpreadsheetColorIndex="1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25322" tIns="16881" rIns="25322" bIns="16881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en-US" altLang="ja-JP" sz="1400" b="1" dirty="0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  <a:t>D’f2:</a:t>
            </a:r>
          </a:p>
          <a:p>
            <a:pPr rtl="0">
              <a:defRPr sz="1000"/>
            </a:pPr>
            <a:endParaRPr lang="ja-JP" altLang="en-US" sz="1400" b="1" dirty="0">
              <a:solidFill>
                <a:srgbClr val="000000"/>
              </a:solidFill>
              <a:latin typeface="ＭＳ Ｐゴシック" charset="-128"/>
              <a:ea typeface="ＭＳ Ｐゴシック" charset="-128"/>
            </a:endParaRPr>
          </a:p>
        </p:txBody>
      </p:sp>
      <p:sp>
        <p:nvSpPr>
          <p:cNvPr id="46" name="Entity3D">
            <a:extLst>
              <a:ext uri="{FF2B5EF4-FFF2-40B4-BE49-F238E27FC236}">
                <a16:creationId xmlns:a16="http://schemas.microsoft.com/office/drawing/2014/main" id="{1F2357B6-E184-F647-8E1F-A92B41DCA6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9305" y="1193428"/>
            <a:ext cx="1944215" cy="864096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25400" algn="ctr">
            <a:solidFill>
              <a:srgbClr xmlns:mc="http://schemas.openxmlformats.org/markup-compatibility/2006" xmlns:a14="http://schemas.microsoft.com/office/drawing/2010/main" val="000080" mc:Ignorable="a14" a14:legacySpreadsheetColorIndex="1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25322" tIns="16881" rIns="25322" bIns="16881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en-US" altLang="ja-JP" sz="1400" b="1" dirty="0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  <a:t>D’f3:</a:t>
            </a:r>
          </a:p>
          <a:p>
            <a:pPr rtl="0">
              <a:defRPr sz="1000"/>
            </a:pPr>
            <a:endParaRPr lang="en-US" altLang="ja-JP" sz="1400" b="1" dirty="0">
              <a:solidFill>
                <a:srgbClr val="000000"/>
              </a:solidFill>
              <a:latin typeface="ＭＳ Ｐゴシック" charset="-128"/>
              <a:ea typeface="ＭＳ Ｐゴシック" charset="-128"/>
            </a:endParaRPr>
          </a:p>
          <a:p>
            <a:pPr rtl="0">
              <a:defRPr sz="1000"/>
            </a:pPr>
            <a:endParaRPr lang="ja-JP" altLang="en-US" sz="1400" b="1" dirty="0">
              <a:solidFill>
                <a:srgbClr val="000000"/>
              </a:solidFill>
              <a:latin typeface="ＭＳ Ｐゴシック" charset="-128"/>
              <a:ea typeface="ＭＳ Ｐゴシック" charset="-128"/>
            </a:endParaRPr>
          </a:p>
        </p:txBody>
      </p:sp>
      <p:cxnSp>
        <p:nvCxnSpPr>
          <p:cNvPr id="47" name="直線矢印コネクタ 46">
            <a:extLst>
              <a:ext uri="{FF2B5EF4-FFF2-40B4-BE49-F238E27FC236}">
                <a16:creationId xmlns:a16="http://schemas.microsoft.com/office/drawing/2014/main" id="{EF79F88E-4F82-454C-9DE7-9F3AE6AA0D96}"/>
              </a:ext>
            </a:extLst>
          </p:cNvPr>
          <p:cNvCxnSpPr>
            <a:stCxn id="43" idx="0"/>
            <a:endCxn id="44" idx="2"/>
          </p:cNvCxnSpPr>
          <p:nvPr/>
        </p:nvCxnSpPr>
        <p:spPr bwMode="auto">
          <a:xfrm flipV="1">
            <a:off x="8661413" y="4442470"/>
            <a:ext cx="0" cy="34361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9D9D7377-4FC2-204E-9E77-F1F307B07193}"/>
              </a:ext>
            </a:extLst>
          </p:cNvPr>
          <p:cNvCxnSpPr>
            <a:stCxn id="44" idx="0"/>
            <a:endCxn id="45" idx="2"/>
          </p:cNvCxnSpPr>
          <p:nvPr/>
        </p:nvCxnSpPr>
        <p:spPr bwMode="auto">
          <a:xfrm flipH="1" flipV="1">
            <a:off x="8661412" y="3263654"/>
            <a:ext cx="1" cy="31472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EB0A5843-F515-664F-B652-661641D29166}"/>
              </a:ext>
            </a:extLst>
          </p:cNvPr>
          <p:cNvCxnSpPr>
            <a:stCxn id="45" idx="0"/>
            <a:endCxn id="46" idx="2"/>
          </p:cNvCxnSpPr>
          <p:nvPr/>
        </p:nvCxnSpPr>
        <p:spPr bwMode="auto">
          <a:xfrm flipV="1">
            <a:off x="8661412" y="2057524"/>
            <a:ext cx="1" cy="34203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1" name="Entity3D">
            <a:extLst>
              <a:ext uri="{FF2B5EF4-FFF2-40B4-BE49-F238E27FC236}">
                <a16:creationId xmlns:a16="http://schemas.microsoft.com/office/drawing/2014/main" id="{8AD32782-3397-A245-AA7A-F18549BCEF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6106" y="4786080"/>
            <a:ext cx="1944215" cy="864096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25400" algn="ctr">
            <a:solidFill>
              <a:srgbClr xmlns:mc="http://schemas.openxmlformats.org/markup-compatibility/2006" xmlns:a14="http://schemas.microsoft.com/office/drawing/2010/main" val="000080" mc:Ignorable="a14" a14:legacySpreadsheetColorIndex="1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25322" tIns="16881" rIns="25322" bIns="16881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en-US" altLang="ja-JP" sz="1400" b="1" dirty="0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  <a:t>D’f4:</a:t>
            </a:r>
          </a:p>
          <a:p>
            <a:pPr rtl="0">
              <a:defRPr sz="1000"/>
            </a:pPr>
            <a:endParaRPr lang="ja-JP" altLang="en-US" sz="1400" b="1" dirty="0">
              <a:solidFill>
                <a:srgbClr val="000000"/>
              </a:solidFill>
              <a:latin typeface="ＭＳ Ｐゴシック" charset="-128"/>
              <a:ea typeface="ＭＳ Ｐゴシック" charset="-128"/>
            </a:endParaRPr>
          </a:p>
        </p:txBody>
      </p:sp>
      <p:sp>
        <p:nvSpPr>
          <p:cNvPr id="52" name="Entity3D">
            <a:extLst>
              <a:ext uri="{FF2B5EF4-FFF2-40B4-BE49-F238E27FC236}">
                <a16:creationId xmlns:a16="http://schemas.microsoft.com/office/drawing/2014/main" id="{5B73DEBE-96F6-8F4D-8197-7D9F5A8A6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6106" y="3578374"/>
            <a:ext cx="1944215" cy="864096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25400" algn="ctr">
            <a:solidFill>
              <a:srgbClr xmlns:mc="http://schemas.openxmlformats.org/markup-compatibility/2006" xmlns:a14="http://schemas.microsoft.com/office/drawing/2010/main" val="000080" mc:Ignorable="a14" a14:legacySpreadsheetColorIndex="1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25322" tIns="16881" rIns="25322" bIns="16881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en-US" altLang="ja-JP" sz="1400" b="1" dirty="0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  <a:t>D’f5:</a:t>
            </a:r>
          </a:p>
          <a:p>
            <a:pPr rtl="0">
              <a:defRPr sz="1000"/>
            </a:pPr>
            <a:endParaRPr lang="ja-JP" altLang="en-US" sz="1400" b="1" dirty="0">
              <a:solidFill>
                <a:srgbClr val="000000"/>
              </a:solidFill>
              <a:latin typeface="ＭＳ Ｐゴシック" charset="-128"/>
              <a:ea typeface="ＭＳ Ｐゴシック" charset="-128"/>
            </a:endParaRPr>
          </a:p>
        </p:txBody>
      </p:sp>
      <p:sp>
        <p:nvSpPr>
          <p:cNvPr id="53" name="Entity3D">
            <a:extLst>
              <a:ext uri="{FF2B5EF4-FFF2-40B4-BE49-F238E27FC236}">
                <a16:creationId xmlns:a16="http://schemas.microsoft.com/office/drawing/2014/main" id="{E41543BA-876B-834C-BC41-35476DC9BC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6105" y="2399558"/>
            <a:ext cx="1944215" cy="864096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25400" algn="ctr">
            <a:solidFill>
              <a:srgbClr xmlns:mc="http://schemas.openxmlformats.org/markup-compatibility/2006" xmlns:a14="http://schemas.microsoft.com/office/drawing/2010/main" val="000080" mc:Ignorable="a14" a14:legacySpreadsheetColorIndex="1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25322" tIns="16881" rIns="25322" bIns="16881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en-US" altLang="ja-JP" sz="1400" b="1" dirty="0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  <a:t>D’f6:</a:t>
            </a:r>
          </a:p>
          <a:p>
            <a:pPr rtl="0">
              <a:defRPr sz="1000"/>
            </a:pPr>
            <a:endParaRPr lang="ja-JP" altLang="en-US" sz="1400" b="1" dirty="0">
              <a:solidFill>
                <a:srgbClr val="000000"/>
              </a:solidFill>
              <a:latin typeface="ＭＳ Ｐゴシック" charset="-128"/>
              <a:ea typeface="ＭＳ Ｐゴシック" charset="-128"/>
            </a:endParaRPr>
          </a:p>
        </p:txBody>
      </p:sp>
      <p:sp>
        <p:nvSpPr>
          <p:cNvPr id="54" name="Entity3D">
            <a:extLst>
              <a:ext uri="{FF2B5EF4-FFF2-40B4-BE49-F238E27FC236}">
                <a16:creationId xmlns:a16="http://schemas.microsoft.com/office/drawing/2014/main" id="{5E24E0AE-FA5D-514C-B47A-68A68EF0BC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6106" y="1193428"/>
            <a:ext cx="1944215" cy="864096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25400" algn="ctr">
            <a:solidFill>
              <a:srgbClr xmlns:mc="http://schemas.openxmlformats.org/markup-compatibility/2006" xmlns:a14="http://schemas.microsoft.com/office/drawing/2010/main" val="000080" mc:Ignorable="a14" a14:legacySpreadsheetColorIndex="1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25322" tIns="16881" rIns="25322" bIns="16881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en-US" altLang="ja-JP" sz="1400" b="1" dirty="0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  <a:t>D’f7:</a:t>
            </a:r>
          </a:p>
          <a:p>
            <a:pPr rtl="0">
              <a:defRPr sz="1000"/>
            </a:pPr>
            <a:endParaRPr lang="ja-JP" altLang="en-US" sz="1400" b="1" dirty="0">
              <a:solidFill>
                <a:srgbClr val="000000"/>
              </a:solidFill>
              <a:latin typeface="ＭＳ Ｐゴシック" charset="-128"/>
              <a:ea typeface="ＭＳ Ｐゴシック" charset="-128"/>
            </a:endParaRPr>
          </a:p>
        </p:txBody>
      </p:sp>
      <p:cxnSp>
        <p:nvCxnSpPr>
          <p:cNvPr id="55" name="直線矢印コネクタ 54">
            <a:extLst>
              <a:ext uri="{FF2B5EF4-FFF2-40B4-BE49-F238E27FC236}">
                <a16:creationId xmlns:a16="http://schemas.microsoft.com/office/drawing/2014/main" id="{1A6C2B13-BCA8-7949-BDF4-BA3EFF03580E}"/>
              </a:ext>
            </a:extLst>
          </p:cNvPr>
          <p:cNvCxnSpPr>
            <a:stCxn id="51" idx="0"/>
            <a:endCxn id="52" idx="2"/>
          </p:cNvCxnSpPr>
          <p:nvPr/>
        </p:nvCxnSpPr>
        <p:spPr bwMode="auto">
          <a:xfrm flipV="1">
            <a:off x="6258214" y="4442470"/>
            <a:ext cx="0" cy="34361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6" name="直線矢印コネクタ 55">
            <a:extLst>
              <a:ext uri="{FF2B5EF4-FFF2-40B4-BE49-F238E27FC236}">
                <a16:creationId xmlns:a16="http://schemas.microsoft.com/office/drawing/2014/main" id="{14A0277C-DEAA-8548-AD41-9E8D2F40459A}"/>
              </a:ext>
            </a:extLst>
          </p:cNvPr>
          <p:cNvCxnSpPr>
            <a:stCxn id="52" idx="0"/>
            <a:endCxn id="53" idx="2"/>
          </p:cNvCxnSpPr>
          <p:nvPr/>
        </p:nvCxnSpPr>
        <p:spPr bwMode="auto">
          <a:xfrm flipH="1" flipV="1">
            <a:off x="6258213" y="3263654"/>
            <a:ext cx="1" cy="31472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6A80076E-2BA3-404F-85D1-93C061293265}"/>
              </a:ext>
            </a:extLst>
          </p:cNvPr>
          <p:cNvCxnSpPr>
            <a:stCxn id="53" idx="0"/>
            <a:endCxn id="54" idx="2"/>
          </p:cNvCxnSpPr>
          <p:nvPr/>
        </p:nvCxnSpPr>
        <p:spPr bwMode="auto">
          <a:xfrm flipV="1">
            <a:off x="6258213" y="2057524"/>
            <a:ext cx="1" cy="34203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8" name="カギ線コネクタ 57">
            <a:extLst>
              <a:ext uri="{FF2B5EF4-FFF2-40B4-BE49-F238E27FC236}">
                <a16:creationId xmlns:a16="http://schemas.microsoft.com/office/drawing/2014/main" id="{104A8D80-4A76-7549-ABD9-D233ABDD2210}"/>
              </a:ext>
            </a:extLst>
          </p:cNvPr>
          <p:cNvCxnSpPr>
            <a:cxnSpLocks/>
            <a:stCxn id="46" idx="1"/>
            <a:endCxn id="51" idx="2"/>
          </p:cNvCxnSpPr>
          <p:nvPr/>
        </p:nvCxnSpPr>
        <p:spPr bwMode="auto">
          <a:xfrm rot="10800000" flipV="1">
            <a:off x="6258215" y="1625476"/>
            <a:ext cx="1431091" cy="4024700"/>
          </a:xfrm>
          <a:prstGeom prst="bentConnector4">
            <a:avLst>
              <a:gd name="adj1" fmla="val 16036"/>
              <a:gd name="adj2" fmla="val 105680"/>
            </a:avLst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8" name="Assumption3Dprime">
            <a:extLst>
              <a:ext uri="{FF2B5EF4-FFF2-40B4-BE49-F238E27FC236}">
                <a16:creationId xmlns:a16="http://schemas.microsoft.com/office/drawing/2014/main" id="{097FDDA7-7EE6-1A4D-B2E8-DEEA363A64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1383" y="1418525"/>
            <a:ext cx="2106000" cy="4619366"/>
          </a:xfrm>
          <a:prstGeom prst="rect">
            <a:avLst/>
          </a:prstGeom>
          <a:solidFill>
            <a:srgbClr val="FFFFCC"/>
          </a:solidFill>
          <a:ln w="12700" algn="ctr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prstDash val="dash"/>
            <a:miter lim="800000"/>
            <a:headEnd/>
            <a:tailEnd/>
          </a:ln>
          <a:effectLst/>
        </p:spPr>
        <p:txBody>
          <a:bodyPr wrap="square" lIns="25322" tIns="16881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923">
                <a:solidFill>
                  <a:srgbClr val="000000"/>
                </a:solidFill>
                <a:latin typeface="Arial" charset="0"/>
                <a:cs typeface="Arial" charset="0"/>
              </a:rPr>
              <a:t>Because...</a:t>
            </a:r>
            <a:endParaRPr lang="en-US" altLang="ja-JP" sz="923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l" rtl="0">
              <a:defRPr sz="1000"/>
            </a:pPr>
            <a:endParaRPr lang="ja-JP" altLang="en-US" sz="923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9" name="Assumption3D">
            <a:extLst>
              <a:ext uri="{FF2B5EF4-FFF2-40B4-BE49-F238E27FC236}">
                <a16:creationId xmlns:a16="http://schemas.microsoft.com/office/drawing/2014/main" id="{028681D8-1F2F-1245-A55A-F78DE426A1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959768" y="1423201"/>
            <a:ext cx="2106000" cy="4619366"/>
          </a:xfrm>
          <a:prstGeom prst="rect">
            <a:avLst/>
          </a:prstGeom>
          <a:solidFill>
            <a:srgbClr val="FFFFCC"/>
          </a:solidFill>
          <a:ln w="12700" algn="ctr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prstDash val="dash"/>
            <a:miter lim="800000"/>
            <a:headEnd/>
            <a:tailEnd/>
          </a:ln>
          <a:effectLst/>
        </p:spPr>
        <p:txBody>
          <a:bodyPr wrap="square" lIns="25322" tIns="16881" rIns="0" bIns="0" anchor="t" upright="1"/>
          <a:lstStyle>
            <a:defPPr>
              <a:defRPr lang="ja-JP"/>
            </a:defPPr>
            <a:lvl1pPr indent="0">
              <a:defRPr sz="923"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 indent="0">
              <a:defRPr sz="1100"/>
            </a:lvl2pPr>
            <a:lvl3pPr indent="0">
              <a:defRPr sz="1100"/>
            </a:lvl3pPr>
            <a:lvl4pPr indent="0">
              <a:defRPr sz="1100"/>
            </a:lvl4pPr>
            <a:lvl5pPr indent="0">
              <a:defRPr sz="1100"/>
            </a:lvl5pPr>
            <a:lvl6pPr indent="0">
              <a:defRPr sz="1100"/>
            </a:lvl6pPr>
            <a:lvl7pPr indent="0">
              <a:defRPr sz="1100"/>
            </a:lvl7pPr>
            <a:lvl8pPr indent="0">
              <a:defRPr sz="1100"/>
            </a:lvl8pPr>
            <a:lvl9pPr indent="0">
              <a:defRPr sz="1100"/>
            </a:lvl9pPr>
          </a:lstStyle>
          <a:p>
            <a:r>
              <a:rPr lang="ja-JP" altLang="en-US"/>
              <a:t>Because...</a:t>
            </a:r>
            <a:endParaRPr lang="en-US" altLang="ja-JP" dirty="0"/>
          </a:p>
          <a:p>
            <a:endParaRPr lang="ja-JP" altLang="en-US"/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2D0B97CB-6E1D-5247-87FB-BC650DD77137}"/>
              </a:ext>
            </a:extLst>
          </p:cNvPr>
          <p:cNvSpPr/>
          <p:nvPr/>
        </p:nvSpPr>
        <p:spPr>
          <a:xfrm>
            <a:off x="7977336" y="877823"/>
            <a:ext cx="1210588" cy="1692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500" dirty="0"/>
              <a:t>©2020 BPM-J Atsushi Takahashi</a:t>
            </a:r>
            <a:endParaRPr lang="ja-JP" altLang="en-US" sz="500" dirty="0"/>
          </a:p>
        </p:txBody>
      </p:sp>
    </p:spTree>
    <p:extLst>
      <p:ext uri="{BB962C8B-B14F-4D97-AF65-F5344CB8AC3E}">
        <p14:creationId xmlns:p14="http://schemas.microsoft.com/office/powerpoint/2010/main" val="359228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9D2A45-4A8E-1640-8F3B-330B13C08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1846"/>
              <a:t>対立概念図：</a:t>
            </a:r>
            <a:r>
              <a:rPr lang="ja-JP" altLang="en-US" sz="2000"/>
              <a:t>業務名「」</a:t>
            </a:r>
            <a:endParaRPr lang="ja-JP" altLang="en-US" sz="1846" dirty="0"/>
          </a:p>
        </p:txBody>
      </p:sp>
      <p:sp>
        <p:nvSpPr>
          <p:cNvPr id="53" name="角丸四角形 52">
            <a:extLst>
              <a:ext uri="{FF2B5EF4-FFF2-40B4-BE49-F238E27FC236}">
                <a16:creationId xmlns:a16="http://schemas.microsoft.com/office/drawing/2014/main" id="{768C0FEC-7BF5-2E4D-B28E-8B9561D8EDBA}"/>
              </a:ext>
            </a:extLst>
          </p:cNvPr>
          <p:cNvSpPr/>
          <p:nvPr/>
        </p:nvSpPr>
        <p:spPr bwMode="auto">
          <a:xfrm>
            <a:off x="548208" y="1161858"/>
            <a:ext cx="2340000" cy="1440000"/>
          </a:xfrm>
          <a:prstGeom prst="roundRect">
            <a:avLst>
              <a:gd name="adj" fmla="val 653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 w="9525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4406" tIns="42203" rIns="84406" bIns="42203" numCol="1" rtlCol="0" anchor="t" anchorCtr="0" compatLnSpc="1">
            <a:prstTxWarp prst="textNoShape">
              <a:avLst/>
            </a:prstTxWarp>
          </a:bodyPr>
          <a:lstStyle/>
          <a:p>
            <a:pPr defTabSz="844083" eaLnBrk="0" hangingPunct="0"/>
            <a:r>
              <a:rPr lang="ja-JP" altLang="en-US" sz="1108">
                <a:latin typeface="Times New Roman" pitchFamily="18" charset="0"/>
                <a:ea typeface="ＭＳ Ｐゴシック" charset="-128"/>
              </a:rPr>
              <a:t>重要問題点：</a:t>
            </a:r>
            <a:endParaRPr lang="en-US" altLang="ja-JP" sz="1108" dirty="0">
              <a:latin typeface="Times New Roman" pitchFamily="18" charset="0"/>
              <a:ea typeface="ＭＳ Ｐゴシック" charset="-128"/>
            </a:endParaRPr>
          </a:p>
        </p:txBody>
      </p:sp>
      <p:sp>
        <p:nvSpPr>
          <p:cNvPr id="38" name="フッター プレースホルダー 4">
            <a:extLst>
              <a:ext uri="{FF2B5EF4-FFF2-40B4-BE49-F238E27FC236}">
                <a16:creationId xmlns:a16="http://schemas.microsoft.com/office/drawing/2014/main" id="{C8310DD9-6C56-5C4D-A955-72EB007A95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20" y="6638628"/>
            <a:ext cx="4222199" cy="216030"/>
          </a:xfrm>
        </p:spPr>
        <p:txBody>
          <a:bodyPr/>
          <a:lstStyle/>
          <a:p>
            <a:r>
              <a:rPr lang="en-US" altLang="ja-JP" dirty="0">
                <a:solidFill>
                  <a:prstClr val="black"/>
                </a:solidFill>
              </a:rPr>
              <a:t>©2020</a:t>
            </a:r>
            <a:r>
              <a:rPr lang="ja-JP" altLang="en-US">
                <a:solidFill>
                  <a:prstClr val="black"/>
                </a:solidFill>
              </a:rPr>
              <a:t>　日本ビジネスプロセス・マネジメント協会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22" name="Entity3A">
            <a:extLst>
              <a:ext uri="{FF2B5EF4-FFF2-40B4-BE49-F238E27FC236}">
                <a16:creationId xmlns:a16="http://schemas.microsoft.com/office/drawing/2014/main" id="{17FC779C-AD7B-AA43-81F1-633CD13147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3031" y="1341858"/>
            <a:ext cx="1950000" cy="108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 algn="ctr">
            <a:solidFill>
              <a:srgbClr xmlns:mc="http://schemas.openxmlformats.org/markup-compatibility/2006" xmlns:a14="http://schemas.microsoft.com/office/drawing/2010/main" val="000080" mc:Ignorable="a14" a14:legacySpreadsheetColorIndex="18"/>
            </a:solidFill>
            <a:miter lim="800000"/>
            <a:headEnd/>
            <a:tailEnd/>
          </a:ln>
          <a:effectLst/>
        </p:spPr>
        <p:txBody>
          <a:bodyPr wrap="square" lIns="25322" tIns="16881" rIns="25322" bIns="16881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en-US" altLang="ja-JP" sz="1015" b="1" dirty="0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  <a:t>A:</a:t>
            </a:r>
            <a:r>
              <a:rPr lang="ja-JP" altLang="en-US" sz="1015" b="1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  <a:t> </a:t>
            </a:r>
            <a:endParaRPr lang="ja-JP" altLang="en-US" sz="1015" b="1" dirty="0">
              <a:solidFill>
                <a:srgbClr val="000000"/>
              </a:solidFill>
              <a:latin typeface="ＭＳ Ｐゴシック" charset="-128"/>
              <a:ea typeface="ＭＳ Ｐゴシック" charset="-128"/>
            </a:endParaRPr>
          </a:p>
        </p:txBody>
      </p:sp>
      <p:sp>
        <p:nvSpPr>
          <p:cNvPr id="23" name="Entity3B">
            <a:extLst>
              <a:ext uri="{FF2B5EF4-FFF2-40B4-BE49-F238E27FC236}">
                <a16:creationId xmlns:a16="http://schemas.microsoft.com/office/drawing/2014/main" id="{087EF14F-A064-D845-B3B3-185FF39AE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4775" y="2996952"/>
            <a:ext cx="1950000" cy="1080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5400" algn="ctr">
            <a:solidFill>
              <a:srgbClr xmlns:mc="http://schemas.openxmlformats.org/markup-compatibility/2006" xmlns:a14="http://schemas.microsoft.com/office/drawing/2010/main" val="000080" mc:Ignorable="a14" a14:legacySpreadsheetColorIndex="18"/>
            </a:solidFill>
            <a:miter lim="800000"/>
            <a:headEnd/>
            <a:tailEnd/>
          </a:ln>
          <a:effectLst/>
        </p:spPr>
        <p:txBody>
          <a:bodyPr wrap="square" lIns="25322" tIns="16881" rIns="25322" bIns="16881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en-US" altLang="ja-JP" sz="1015" b="1" dirty="0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  <a:t>B:</a:t>
            </a:r>
            <a:r>
              <a:rPr lang="ja-JP" altLang="en-US" sz="1015" b="1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  <a:t> </a:t>
            </a:r>
            <a:endParaRPr lang="ja-JP" altLang="en-US" sz="1015" b="1" dirty="0">
              <a:solidFill>
                <a:srgbClr val="000000"/>
              </a:solidFill>
              <a:latin typeface="ＭＳ Ｐゴシック" charset="-128"/>
              <a:ea typeface="ＭＳ Ｐゴシック" charset="-128"/>
            </a:endParaRPr>
          </a:p>
        </p:txBody>
      </p:sp>
      <p:sp>
        <p:nvSpPr>
          <p:cNvPr id="27" name="Entity3C">
            <a:extLst>
              <a:ext uri="{FF2B5EF4-FFF2-40B4-BE49-F238E27FC236}">
                <a16:creationId xmlns:a16="http://schemas.microsoft.com/office/drawing/2014/main" id="{367CF919-AF2E-D244-8139-9256C06F37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8703" y="2996952"/>
            <a:ext cx="1950000" cy="1080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5400" algn="ctr">
            <a:solidFill>
              <a:srgbClr xmlns:mc="http://schemas.openxmlformats.org/markup-compatibility/2006" xmlns:a14="http://schemas.microsoft.com/office/drawing/2010/main" val="000080" mc:Ignorable="a14" a14:legacySpreadsheetColorIndex="18"/>
            </a:solidFill>
            <a:miter lim="800000"/>
            <a:headEnd/>
            <a:tailEnd/>
          </a:ln>
          <a:effectLst/>
        </p:spPr>
        <p:txBody>
          <a:bodyPr wrap="square" lIns="25322" tIns="16881" rIns="25322" bIns="16881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 sz="1000"/>
            </a:pPr>
            <a:r>
              <a:rPr lang="en-US" altLang="ja-JP" sz="1015" b="1" dirty="0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  <a:t>C:</a:t>
            </a:r>
          </a:p>
        </p:txBody>
      </p:sp>
      <p:sp>
        <p:nvSpPr>
          <p:cNvPr id="28" name="Entity3D">
            <a:extLst>
              <a:ext uri="{FF2B5EF4-FFF2-40B4-BE49-F238E27FC236}">
                <a16:creationId xmlns:a16="http://schemas.microsoft.com/office/drawing/2014/main" id="{9BAAD976-505B-0840-94DD-0A3BF7B1F3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4775" y="5085304"/>
            <a:ext cx="1950000" cy="108000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25400" algn="ctr">
            <a:solidFill>
              <a:srgbClr xmlns:mc="http://schemas.openxmlformats.org/markup-compatibility/2006" xmlns:a14="http://schemas.microsoft.com/office/drawing/2010/main" val="000080" mc:Ignorable="a14" a14:legacySpreadsheetColorIndex="1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25322" tIns="16881" rIns="25322" bIns="16881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en-US" altLang="ja-JP" sz="1015" b="1" dirty="0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  <a:t>D :</a:t>
            </a:r>
            <a:r>
              <a:rPr lang="ja-JP" altLang="en-US" sz="1015" b="1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  <a:t> </a:t>
            </a:r>
            <a:endParaRPr lang="ja-JP" altLang="en-US" sz="1015" b="1" dirty="0">
              <a:solidFill>
                <a:srgbClr val="000000"/>
              </a:solidFill>
              <a:latin typeface="ＭＳ Ｐゴシック" charset="-128"/>
              <a:ea typeface="ＭＳ Ｐゴシック" charset="-128"/>
            </a:endParaRPr>
          </a:p>
        </p:txBody>
      </p:sp>
      <p:sp>
        <p:nvSpPr>
          <p:cNvPr id="29" name="Entity3Dprime">
            <a:extLst>
              <a:ext uri="{FF2B5EF4-FFF2-40B4-BE49-F238E27FC236}">
                <a16:creationId xmlns:a16="http://schemas.microsoft.com/office/drawing/2014/main" id="{C28D20D7-6288-6A43-BA7A-FE7304D57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8487" y="5085304"/>
            <a:ext cx="1950000" cy="108000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25400" algn="ctr">
            <a:solidFill>
              <a:srgbClr xmlns:mc="http://schemas.openxmlformats.org/markup-compatibility/2006" xmlns:a14="http://schemas.microsoft.com/office/drawing/2010/main" val="000080" mc:Ignorable="a14" a14:legacySpreadsheetColorIndex="1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25322" tIns="16881" rIns="25322" bIns="16881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108"/>
              </a:lnSpc>
              <a:defRPr sz="1000"/>
            </a:pPr>
            <a:r>
              <a:rPr lang="en-US" altLang="ja-JP" sz="1015" b="1" dirty="0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  <a:t>D’:</a:t>
            </a:r>
            <a:r>
              <a:rPr lang="ja-JP" altLang="en-US" sz="1015" b="1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  <a:t> </a:t>
            </a:r>
            <a:endParaRPr lang="en-US" altLang="ja-JP" sz="1015" b="1" dirty="0">
              <a:solidFill>
                <a:srgbClr val="000000"/>
              </a:solidFill>
              <a:latin typeface="ＭＳ Ｐゴシック" charset="-128"/>
              <a:ea typeface="ＭＳ Ｐゴシック" charset="-128"/>
            </a:endParaRPr>
          </a:p>
        </p:txBody>
      </p:sp>
      <p:sp>
        <p:nvSpPr>
          <p:cNvPr id="31" name="Assumption3Dprime">
            <a:extLst>
              <a:ext uri="{FF2B5EF4-FFF2-40B4-BE49-F238E27FC236}">
                <a16:creationId xmlns:a16="http://schemas.microsoft.com/office/drawing/2014/main" id="{8BAB0D3F-484B-E84A-94F8-7BEFFB4E58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01272" y="4509120"/>
            <a:ext cx="2106000" cy="1636217"/>
          </a:xfrm>
          <a:prstGeom prst="rect">
            <a:avLst/>
          </a:prstGeom>
          <a:solidFill>
            <a:srgbClr val="FFFFCC">
              <a:alpha val="50000"/>
            </a:srgbClr>
          </a:solidFill>
          <a:ln w="12700" algn="ctr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prstDash val="dash"/>
            <a:miter lim="800000"/>
            <a:headEnd/>
            <a:tailEnd/>
          </a:ln>
          <a:effectLst/>
        </p:spPr>
        <p:txBody>
          <a:bodyPr wrap="square" lIns="25322" tIns="16881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923">
                <a:solidFill>
                  <a:srgbClr val="000000"/>
                </a:solidFill>
                <a:latin typeface="Arial" charset="0"/>
                <a:cs typeface="Arial" charset="0"/>
              </a:rPr>
              <a:t>Because...</a:t>
            </a:r>
          </a:p>
        </p:txBody>
      </p:sp>
      <p:sp>
        <p:nvSpPr>
          <p:cNvPr id="32" name="Assumption3D">
            <a:extLst>
              <a:ext uri="{FF2B5EF4-FFF2-40B4-BE49-F238E27FC236}">
                <a16:creationId xmlns:a16="http://schemas.microsoft.com/office/drawing/2014/main" id="{64978CAA-E930-B543-9551-97333E50F6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208" y="4509120"/>
            <a:ext cx="2106000" cy="1636217"/>
          </a:xfrm>
          <a:prstGeom prst="rect">
            <a:avLst/>
          </a:prstGeom>
          <a:solidFill>
            <a:srgbClr val="FFFFCC"/>
          </a:solidFill>
          <a:ln w="12700" algn="ctr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prstDash val="dash"/>
            <a:miter lim="800000"/>
            <a:headEnd/>
            <a:tailEnd/>
          </a:ln>
          <a:effectLst/>
        </p:spPr>
        <p:txBody>
          <a:bodyPr wrap="square" lIns="25322" tIns="16881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923">
                <a:solidFill>
                  <a:srgbClr val="000000"/>
                </a:solidFill>
                <a:latin typeface="Arial" charset="0"/>
                <a:cs typeface="Arial" charset="0"/>
              </a:rPr>
              <a:t>Because...</a:t>
            </a:r>
            <a:endParaRPr lang="en-US" altLang="ja-JP" sz="923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l" rtl="0">
              <a:defRPr sz="1000"/>
            </a:pPr>
            <a:endParaRPr lang="ja-JP" altLang="en-US" sz="923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cxnSp>
        <p:nvCxnSpPr>
          <p:cNvPr id="33" name="Arrow3AsmpCflBot">
            <a:extLst>
              <a:ext uri="{FF2B5EF4-FFF2-40B4-BE49-F238E27FC236}">
                <a16:creationId xmlns:a16="http://schemas.microsoft.com/office/drawing/2014/main" id="{6F912B33-1B60-5447-B110-B6428628A369}"/>
              </a:ext>
            </a:extLst>
          </p:cNvPr>
          <p:cNvCxnSpPr>
            <a:cxnSpLocks noChangeShapeType="1"/>
            <a:stCxn id="29" idx="0"/>
            <a:endCxn id="27" idx="2"/>
          </p:cNvCxnSpPr>
          <p:nvPr/>
        </p:nvCxnSpPr>
        <p:spPr bwMode="auto">
          <a:xfrm flipV="1">
            <a:off x="6133487" y="4076952"/>
            <a:ext cx="216" cy="1008352"/>
          </a:xfrm>
          <a:prstGeom prst="straightConnector1">
            <a:avLst/>
          </a:prstGeom>
          <a:noFill/>
          <a:ln w="57150">
            <a:solidFill>
              <a:schemeClr val="accent2">
                <a:lumMod val="75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Arrow3AsmpCflBot">
            <a:extLst>
              <a:ext uri="{FF2B5EF4-FFF2-40B4-BE49-F238E27FC236}">
                <a16:creationId xmlns:a16="http://schemas.microsoft.com/office/drawing/2014/main" id="{C0F030B7-F0F7-6544-A85C-49E5F4A47F0A}"/>
              </a:ext>
            </a:extLst>
          </p:cNvPr>
          <p:cNvCxnSpPr>
            <a:cxnSpLocks noChangeShapeType="1"/>
            <a:stCxn id="28" idx="0"/>
            <a:endCxn id="23" idx="2"/>
          </p:cNvCxnSpPr>
          <p:nvPr/>
        </p:nvCxnSpPr>
        <p:spPr bwMode="auto">
          <a:xfrm flipV="1">
            <a:off x="3899775" y="4076952"/>
            <a:ext cx="0" cy="1008352"/>
          </a:xfrm>
          <a:prstGeom prst="straightConnector1">
            <a:avLst/>
          </a:prstGeom>
          <a:noFill/>
          <a:ln w="57150">
            <a:solidFill>
              <a:schemeClr val="accent2">
                <a:lumMod val="75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Arrow3AsmpCflBot">
            <a:extLst>
              <a:ext uri="{FF2B5EF4-FFF2-40B4-BE49-F238E27FC236}">
                <a16:creationId xmlns:a16="http://schemas.microsoft.com/office/drawing/2014/main" id="{73934C36-8E34-0743-9C25-7FBCC6F43358}"/>
              </a:ext>
            </a:extLst>
          </p:cNvPr>
          <p:cNvCxnSpPr>
            <a:cxnSpLocks noChangeShapeType="1"/>
            <a:stCxn id="27" idx="0"/>
            <a:endCxn id="22" idx="2"/>
          </p:cNvCxnSpPr>
          <p:nvPr/>
        </p:nvCxnSpPr>
        <p:spPr bwMode="auto">
          <a:xfrm flipH="1" flipV="1">
            <a:off x="5078031" y="2421858"/>
            <a:ext cx="1055672" cy="575094"/>
          </a:xfrm>
          <a:prstGeom prst="straightConnector1">
            <a:avLst/>
          </a:prstGeom>
          <a:noFill/>
          <a:ln w="57150">
            <a:solidFill>
              <a:schemeClr val="accent2">
                <a:lumMod val="75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Arrow3AsmpCflBot">
            <a:extLst>
              <a:ext uri="{FF2B5EF4-FFF2-40B4-BE49-F238E27FC236}">
                <a16:creationId xmlns:a16="http://schemas.microsoft.com/office/drawing/2014/main" id="{2262EA17-F2AA-3A40-B846-AABDD18B0C6E}"/>
              </a:ext>
            </a:extLst>
          </p:cNvPr>
          <p:cNvCxnSpPr>
            <a:cxnSpLocks noChangeShapeType="1"/>
            <a:stCxn id="23" idx="0"/>
            <a:endCxn id="22" idx="2"/>
          </p:cNvCxnSpPr>
          <p:nvPr/>
        </p:nvCxnSpPr>
        <p:spPr bwMode="auto">
          <a:xfrm flipV="1">
            <a:off x="3899775" y="2421858"/>
            <a:ext cx="1178256" cy="575094"/>
          </a:xfrm>
          <a:prstGeom prst="straightConnector1">
            <a:avLst/>
          </a:prstGeom>
          <a:noFill/>
          <a:ln w="57150">
            <a:solidFill>
              <a:schemeClr val="accent2">
                <a:lumMod val="75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" name="Arrow3AsmpDprime">
            <a:extLst>
              <a:ext uri="{FF2B5EF4-FFF2-40B4-BE49-F238E27FC236}">
                <a16:creationId xmlns:a16="http://schemas.microsoft.com/office/drawing/2014/main" id="{2197727B-690F-194A-A212-9EFE9F10B205}"/>
              </a:ext>
            </a:extLst>
          </p:cNvPr>
          <p:cNvCxnSpPr>
            <a:cxnSpLocks noChangeShapeType="1"/>
            <a:stCxn id="32" idx="0"/>
            <a:endCxn id="23" idx="2"/>
          </p:cNvCxnSpPr>
          <p:nvPr/>
        </p:nvCxnSpPr>
        <p:spPr bwMode="auto">
          <a:xfrm flipV="1">
            <a:off x="1601208" y="4076952"/>
            <a:ext cx="2298567" cy="432168"/>
          </a:xfrm>
          <a:prstGeom prst="straightConnector1">
            <a:avLst/>
          </a:prstGeom>
          <a:noFill/>
          <a:ln w="12700">
            <a:solidFill>
              <a:srgbClr xmlns:mc="http://schemas.openxmlformats.org/markup-compatibility/2006" xmlns:a14="http://schemas.microsoft.com/office/drawing/2010/main" val="000000" mc:Ignorable="a14" a14:legacySpreadsheetColorIndex="8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5" name="Arrow3AsmpDprime">
            <a:extLst>
              <a:ext uri="{FF2B5EF4-FFF2-40B4-BE49-F238E27FC236}">
                <a16:creationId xmlns:a16="http://schemas.microsoft.com/office/drawing/2014/main" id="{2197727B-690F-194A-A212-9EFE9F10B205}"/>
              </a:ext>
            </a:extLst>
          </p:cNvPr>
          <p:cNvCxnSpPr>
            <a:cxnSpLocks noChangeShapeType="1"/>
            <a:stCxn id="31" idx="0"/>
            <a:endCxn id="27" idx="2"/>
          </p:cNvCxnSpPr>
          <p:nvPr/>
        </p:nvCxnSpPr>
        <p:spPr bwMode="auto">
          <a:xfrm flipH="1" flipV="1">
            <a:off x="6133703" y="4076952"/>
            <a:ext cx="2320569" cy="432168"/>
          </a:xfrm>
          <a:prstGeom prst="straightConnector1">
            <a:avLst/>
          </a:prstGeom>
          <a:noFill/>
          <a:ln w="12700">
            <a:solidFill>
              <a:srgbClr xmlns:mc="http://schemas.openxmlformats.org/markup-compatibility/2006" xmlns:a14="http://schemas.microsoft.com/office/drawing/2010/main" val="000000" mc:Ignorable="a14" a14:legacySpreadsheetColorIndex="8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2D0B97CB-6E1D-5247-87FB-BC650DD77137}"/>
              </a:ext>
            </a:extLst>
          </p:cNvPr>
          <p:cNvSpPr/>
          <p:nvPr/>
        </p:nvSpPr>
        <p:spPr>
          <a:xfrm>
            <a:off x="7977336" y="877823"/>
            <a:ext cx="1210588" cy="1692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500" dirty="0"/>
              <a:t>©2020 BPM-J Atsushi Takahashi</a:t>
            </a:r>
            <a:endParaRPr lang="ja-JP" altLang="en-US" sz="500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F488C98D-5718-E243-80F1-479AF1E2B1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2BAC126-B358-4F13-9B5D-595B8ACA0E6A}" type="slidenum">
              <a:rPr lang="ja-JP" altLang="en-US" smtClean="0">
                <a:solidFill>
                  <a:prstClr val="black"/>
                </a:solidFill>
              </a:rPr>
              <a:pPr/>
              <a:t>5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033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C0F98C-2721-D446-8A3F-7BE011C8A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472" y="0"/>
            <a:ext cx="9505056" cy="332656"/>
          </a:xfrm>
        </p:spPr>
        <p:txBody>
          <a:bodyPr/>
          <a:lstStyle/>
          <a:p>
            <a:r>
              <a:rPr kumimoji="1" lang="ja-JP" altLang="en-US" sz="1200" u="sng"/>
              <a:t>要約マップ：改革テーマ名：</a:t>
            </a:r>
            <a:r>
              <a:rPr lang="ja-JP" altLang="en-US" sz="1200"/>
              <a:t> 「」</a:t>
            </a:r>
            <a:endParaRPr kumimoji="1" lang="ja-JP" altLang="en-US" sz="1200" u="sng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71C1EA2-7DFE-8C40-AAC9-7A17E4515C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2BAC126-B358-4F13-9B5D-595B8ACA0E6A}" type="slidenum">
              <a:rPr lang="ja-JP" altLang="en-US" smtClean="0">
                <a:solidFill>
                  <a:prstClr val="black"/>
                </a:solidFill>
              </a:rPr>
              <a:pPr/>
              <a:t>6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8BD245-CF78-E14F-BF76-09B6A94DA5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 dirty="0">
                <a:solidFill>
                  <a:prstClr val="black"/>
                </a:solidFill>
              </a:rPr>
              <a:t>©2020</a:t>
            </a:r>
            <a:r>
              <a:rPr lang="ja-JP" altLang="en-US">
                <a:solidFill>
                  <a:prstClr val="black"/>
                </a:solidFill>
              </a:rPr>
              <a:t>　</a:t>
            </a:r>
            <a:r>
              <a:rPr lang="ja-JP" altLang="en-US" dirty="0">
                <a:solidFill>
                  <a:prstClr val="black"/>
                </a:solidFill>
              </a:rPr>
              <a:t>日本ビジネスプロセス・マネジメント協会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395C273-97F9-8244-B3BC-6CF7A3948A24}"/>
              </a:ext>
            </a:extLst>
          </p:cNvPr>
          <p:cNvSpPr/>
          <p:nvPr/>
        </p:nvSpPr>
        <p:spPr bwMode="auto">
          <a:xfrm>
            <a:off x="200474" y="404664"/>
            <a:ext cx="3020986" cy="5760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100" b="1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現在の行動（やり方）</a:t>
            </a:r>
            <a:r>
              <a:rPr kumimoji="1" lang="en-US" altLang="ja-JP" sz="11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D: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4B72B8B-E975-4046-AA69-0D9AE2D872DB}"/>
              </a:ext>
            </a:extLst>
          </p:cNvPr>
          <p:cNvSpPr/>
          <p:nvPr/>
        </p:nvSpPr>
        <p:spPr bwMode="auto">
          <a:xfrm>
            <a:off x="3296816" y="404664"/>
            <a:ext cx="3168352" cy="72007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100" b="1" i="1">
                <a:latin typeface="ＭＳ Ｐゴシック" pitchFamily="50" charset="-128"/>
                <a:ea typeface="ＭＳ Ｐゴシック" pitchFamily="50" charset="-128"/>
              </a:rPr>
              <a:t>新しい行動（やり方）</a:t>
            </a:r>
            <a:r>
              <a:rPr lang="en-US" altLang="ja-JP" sz="1100" b="1" i="1" dirty="0">
                <a:latin typeface="ＭＳ Ｐゴシック" pitchFamily="50" charset="-128"/>
                <a:ea typeface="ＭＳ Ｐゴシック" pitchFamily="50" charset="-128"/>
              </a:rPr>
              <a:t>D’: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sz="11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AF4FE95-4746-4A4B-92BD-D44A87BB803D}"/>
              </a:ext>
            </a:extLst>
          </p:cNvPr>
          <p:cNvSpPr/>
          <p:nvPr/>
        </p:nvSpPr>
        <p:spPr bwMode="auto">
          <a:xfrm>
            <a:off x="6537176" y="404664"/>
            <a:ext cx="3168352" cy="1224136"/>
          </a:xfrm>
          <a:prstGeom prst="rect">
            <a:avLst/>
          </a:prstGeom>
          <a:solidFill>
            <a:srgbClr val="FFFFCC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100" b="1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方式転換の表札</a:t>
            </a:r>
            <a:r>
              <a:rPr lang="ja-JP" altLang="en-US" sz="1100" b="1" i="1">
                <a:latin typeface="ＭＳ Ｐゴシック" pitchFamily="50" charset="-128"/>
                <a:ea typeface="ＭＳ Ｐゴシック" pitchFamily="50" charset="-128"/>
                <a:sym typeface="Wingdings" pitchFamily="2" charset="2"/>
              </a:rPr>
              <a:t>：（</a:t>
            </a:r>
            <a:r>
              <a:rPr lang="en-US" altLang="ja-JP" sz="1100" b="1" i="1" dirty="0">
                <a:latin typeface="ＭＳ Ｐゴシック" pitchFamily="50" charset="-128"/>
                <a:ea typeface="ＭＳ Ｐゴシック" pitchFamily="50" charset="-128"/>
                <a:sym typeface="Wingdings" pitchFamily="2" charset="2"/>
              </a:rPr>
              <a:t>D</a:t>
            </a:r>
            <a:r>
              <a:rPr lang="ja-JP" altLang="en-US" sz="1100" b="1" i="1">
                <a:latin typeface="ＭＳ Ｐゴシック" pitchFamily="50" charset="-128"/>
                <a:ea typeface="ＭＳ Ｐゴシック" pitchFamily="50" charset="-128"/>
                <a:sym typeface="Wingdings" pitchFamily="2" charset="2"/>
              </a:rPr>
              <a:t>方式から</a:t>
            </a:r>
            <a:r>
              <a:rPr lang="en-US" altLang="ja-JP" sz="1100" b="1" i="1" dirty="0">
                <a:latin typeface="ＭＳ Ｐゴシック" pitchFamily="50" charset="-128"/>
                <a:ea typeface="ＭＳ Ｐゴシック" pitchFamily="50" charset="-128"/>
                <a:sym typeface="Wingdings" pitchFamily="2" charset="2"/>
              </a:rPr>
              <a:t>D’</a:t>
            </a:r>
            <a:r>
              <a:rPr lang="ja-JP" altLang="en-US" sz="1100" b="1" i="1">
                <a:latin typeface="ＭＳ Ｐゴシック" pitchFamily="50" charset="-128"/>
                <a:ea typeface="ＭＳ Ｐゴシック" pitchFamily="50" charset="-128"/>
                <a:sym typeface="Wingdings" pitchFamily="2" charset="2"/>
              </a:rPr>
              <a:t>方式へ）</a:t>
            </a:r>
            <a:endParaRPr lang="en-US" altLang="ja-JP" sz="1100" b="1" i="1" dirty="0">
              <a:latin typeface="ＭＳ Ｐゴシック" pitchFamily="50" charset="-128"/>
              <a:ea typeface="ＭＳ Ｐゴシック" pitchFamily="50" charset="-128"/>
              <a:sym typeface="Wingdings" pitchFamily="2" charset="2"/>
            </a:endParaRP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050" i="1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注）キャッチーな表現をしているので必ず詳細を確認してください</a:t>
            </a:r>
            <a:r>
              <a:rPr kumimoji="1" lang="ja-JP" altLang="en-US" sz="1100" b="1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：</a:t>
            </a:r>
            <a:endParaRPr kumimoji="1" lang="en-US" altLang="ja-JP" sz="11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ja-JP" altLang="en-US" sz="1100" b="0" i="0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0149647-FA19-6745-8C2A-10BDFEB8CE32}"/>
              </a:ext>
            </a:extLst>
          </p:cNvPr>
          <p:cNvSpPr/>
          <p:nvPr/>
        </p:nvSpPr>
        <p:spPr bwMode="auto">
          <a:xfrm>
            <a:off x="200474" y="980727"/>
            <a:ext cx="3020986" cy="8333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100" b="1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現在のやり方がもたらす不具合</a:t>
            </a:r>
            <a:r>
              <a:rPr kumimoji="1" lang="en-US" altLang="ja-JP" sz="11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:</a:t>
            </a:r>
          </a:p>
          <a:p>
            <a:endParaRPr kumimoji="1" lang="ja-JP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5486D10-B6DE-B54F-8FC8-A0E3A1D9D355}"/>
              </a:ext>
            </a:extLst>
          </p:cNvPr>
          <p:cNvSpPr/>
          <p:nvPr/>
        </p:nvSpPr>
        <p:spPr bwMode="auto">
          <a:xfrm>
            <a:off x="3296816" y="1772816"/>
            <a:ext cx="3168352" cy="158417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100" b="1" i="1">
                <a:latin typeface="ＭＳ Ｐゴシック" pitchFamily="50" charset="-128"/>
                <a:ea typeface="ＭＳ Ｐゴシック" pitchFamily="50" charset="-128"/>
              </a:rPr>
              <a:t>新しいやり方に変えるべき理由</a:t>
            </a:r>
            <a:r>
              <a:rPr lang="en-US" altLang="ja-JP" sz="1100" b="1" i="1" dirty="0">
                <a:latin typeface="ＭＳ Ｐゴシック" pitchFamily="50" charset="-128"/>
                <a:ea typeface="ＭＳ Ｐゴシック" pitchFamily="50" charset="-128"/>
              </a:rPr>
              <a:t>: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sz="11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DDEDE0B-7C83-AA4B-AB08-FBEDD2D41C96}"/>
              </a:ext>
            </a:extLst>
          </p:cNvPr>
          <p:cNvSpPr/>
          <p:nvPr/>
        </p:nvSpPr>
        <p:spPr bwMode="auto">
          <a:xfrm>
            <a:off x="6537176" y="1628800"/>
            <a:ext cx="3168352" cy="1152128"/>
          </a:xfrm>
          <a:prstGeom prst="rect">
            <a:avLst/>
          </a:prstGeom>
          <a:solidFill>
            <a:srgbClr val="FFFFCC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1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To-Be</a:t>
            </a:r>
            <a:r>
              <a:rPr kumimoji="1" lang="ja-JP" altLang="en-US" sz="1100" b="1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構想</a:t>
            </a:r>
            <a:r>
              <a:rPr lang="ja-JP" altLang="en-US" sz="1100" b="1" i="1">
                <a:latin typeface="ＭＳ Ｐゴシック" pitchFamily="50" charset="-128"/>
                <a:ea typeface="ＭＳ Ｐゴシック" pitchFamily="50" charset="-128"/>
              </a:rPr>
              <a:t>（現実との折り合いをつけたあるべき姿） </a:t>
            </a:r>
            <a:r>
              <a:rPr kumimoji="1" lang="en-US" altLang="ja-JP" sz="11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: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5E026FC-B0BB-4C42-893E-32710D6EF451}"/>
              </a:ext>
            </a:extLst>
          </p:cNvPr>
          <p:cNvSpPr/>
          <p:nvPr/>
        </p:nvSpPr>
        <p:spPr bwMode="auto">
          <a:xfrm>
            <a:off x="200474" y="1834281"/>
            <a:ext cx="3020986" cy="87463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100" b="1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業務の大きさ、問題の大きさ</a:t>
            </a:r>
            <a:r>
              <a:rPr kumimoji="1" lang="en-US" altLang="ja-JP" sz="11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: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4" name="角丸四角形 13">
            <a:extLst>
              <a:ext uri="{FF2B5EF4-FFF2-40B4-BE49-F238E27FC236}">
                <a16:creationId xmlns:a16="http://schemas.microsoft.com/office/drawing/2014/main" id="{89EFB7B4-7CF8-CD43-B908-54AC2F2EE52C}"/>
              </a:ext>
            </a:extLst>
          </p:cNvPr>
          <p:cNvSpPr/>
          <p:nvPr/>
        </p:nvSpPr>
        <p:spPr bwMode="auto">
          <a:xfrm>
            <a:off x="6537176" y="2852936"/>
            <a:ext cx="3168352" cy="57606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36000" tIns="0" rIns="3600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i="1">
                <a:latin typeface="ＭＳ Ｐゴシック" pitchFamily="50" charset="-128"/>
                <a:ea typeface="ＭＳ Ｐゴシック" pitchFamily="50" charset="-128"/>
              </a:rPr>
              <a:t>統合的価値観</a:t>
            </a:r>
            <a:r>
              <a:rPr lang="en-US" altLang="ja-JP" sz="1100" b="1" i="1" dirty="0">
                <a:latin typeface="ＭＳ Ｐゴシック" pitchFamily="50" charset="-128"/>
                <a:ea typeface="ＭＳ Ｐゴシック" pitchFamily="50" charset="-128"/>
              </a:rPr>
              <a:t>A: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 sz="11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7FB18774-575F-3A44-AD63-DD51AF7A666E}"/>
              </a:ext>
            </a:extLst>
          </p:cNvPr>
          <p:cNvSpPr/>
          <p:nvPr/>
        </p:nvSpPr>
        <p:spPr bwMode="auto">
          <a:xfrm>
            <a:off x="200474" y="3243709"/>
            <a:ext cx="3020986" cy="176946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100" b="1" i="1">
                <a:latin typeface="ＭＳ Ｐゴシック" pitchFamily="50" charset="-128"/>
                <a:ea typeface="ＭＳ Ｐゴシック" pitchFamily="50" charset="-128"/>
              </a:rPr>
              <a:t>現在のやり方を選択している</a:t>
            </a:r>
            <a:r>
              <a:rPr kumimoji="1" lang="ja-JP" altLang="en-US" sz="1100" b="1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理由</a:t>
            </a:r>
            <a:r>
              <a:rPr kumimoji="1" lang="en-US" altLang="ja-JP" sz="11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: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11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EC76AA0E-45F6-EE4D-A12E-200051643FD7}"/>
              </a:ext>
            </a:extLst>
          </p:cNvPr>
          <p:cNvSpPr/>
          <p:nvPr/>
        </p:nvSpPr>
        <p:spPr bwMode="auto">
          <a:xfrm>
            <a:off x="3296816" y="3501016"/>
            <a:ext cx="3168352" cy="3096437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100" i="1">
                <a:latin typeface="ＭＳ Ｐゴシック" pitchFamily="50" charset="-128"/>
                <a:ea typeface="ＭＳ Ｐゴシック" pitchFamily="50" charset="-128"/>
              </a:rPr>
              <a:t>課題</a:t>
            </a:r>
            <a:r>
              <a:rPr lang="en-US" altLang="ja-JP" sz="1100" i="1" dirty="0">
                <a:latin typeface="ＭＳ Ｐゴシック" pitchFamily="50" charset="-128"/>
                <a:ea typeface="ＭＳ Ｐゴシック" pitchFamily="50" charset="-128"/>
              </a:rPr>
              <a:t>(</a:t>
            </a:r>
            <a:r>
              <a:rPr lang="ja-JP" altLang="en-US" sz="1100" i="1">
                <a:latin typeface="ＭＳ Ｐゴシック" pitchFamily="50" charset="-128"/>
                <a:ea typeface="ＭＳ Ｐゴシック" pitchFamily="50" charset="-128"/>
              </a:rPr>
              <a:t>最終条件・中間目標</a:t>
            </a:r>
            <a:r>
              <a:rPr lang="en-US" altLang="ja-JP" sz="1100" i="1" dirty="0">
                <a:latin typeface="ＭＳ Ｐゴシック" pitchFamily="50" charset="-128"/>
                <a:ea typeface="ＭＳ Ｐゴシック" pitchFamily="50" charset="-128"/>
              </a:rPr>
              <a:t>)</a:t>
            </a:r>
            <a:r>
              <a:rPr kumimoji="1" lang="en-US" altLang="ja-JP" sz="11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altLang="ja-JP" sz="11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9233650-5A2C-1144-957F-2AB7C00493EB}"/>
              </a:ext>
            </a:extLst>
          </p:cNvPr>
          <p:cNvSpPr/>
          <p:nvPr/>
        </p:nvSpPr>
        <p:spPr bwMode="auto">
          <a:xfrm>
            <a:off x="6537176" y="3501016"/>
            <a:ext cx="3168352" cy="3096437"/>
          </a:xfrm>
          <a:prstGeom prst="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36000" tIns="0" rIns="3600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i="1">
                <a:latin typeface="ＭＳ Ｐゴシック" pitchFamily="50" charset="-128"/>
                <a:ea typeface="ＭＳ Ｐゴシック" pitchFamily="50" charset="-128"/>
              </a:rPr>
              <a:t>実現へのアクション</a:t>
            </a:r>
            <a:r>
              <a:rPr lang="en-US" altLang="ja-JP" sz="1100" b="1" i="1" dirty="0">
                <a:latin typeface="ＭＳ Ｐゴシック" pitchFamily="50" charset="-128"/>
                <a:ea typeface="ＭＳ Ｐゴシック" pitchFamily="50" charset="-128"/>
              </a:rPr>
              <a:t>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 sz="11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2D0B97CB-6E1D-5247-87FB-BC650DD77137}"/>
              </a:ext>
            </a:extLst>
          </p:cNvPr>
          <p:cNvSpPr/>
          <p:nvPr/>
        </p:nvSpPr>
        <p:spPr>
          <a:xfrm>
            <a:off x="8193360" y="6597352"/>
            <a:ext cx="1608133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700" dirty="0"/>
              <a:t>©2020 BPM-J Atsushi Takahashi</a:t>
            </a:r>
            <a:endParaRPr lang="ja-JP" altLang="en-US" sz="700" dirty="0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B6D79E5D-3BF1-D843-B723-E7227155662E}"/>
              </a:ext>
            </a:extLst>
          </p:cNvPr>
          <p:cNvSpPr/>
          <p:nvPr/>
        </p:nvSpPr>
        <p:spPr bwMode="auto">
          <a:xfrm>
            <a:off x="205382" y="4982443"/>
            <a:ext cx="3020986" cy="1584178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100" b="1" i="1">
                <a:latin typeface="ＭＳ Ｐゴシック" pitchFamily="50" charset="-128"/>
                <a:ea typeface="ＭＳ Ｐゴシック" pitchFamily="50" charset="-128"/>
              </a:rPr>
              <a:t>現在のやり方をやめ（変え）られる理由</a:t>
            </a:r>
            <a:r>
              <a:rPr kumimoji="1" lang="en-US" altLang="ja-JP" sz="11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i="1">
                <a:latin typeface="ＭＳ Ｐゴシック" pitchFamily="50" charset="-128"/>
                <a:ea typeface="ＭＳ Ｐゴシック" pitchFamily="50" charset="-128"/>
              </a:rPr>
              <a:t>					</a:t>
            </a:r>
            <a:endParaRPr kumimoji="1" lang="en-US" altLang="ja-JP" sz="11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BE643ED-FADA-C24E-980A-96773AAE1D7D}"/>
              </a:ext>
            </a:extLst>
          </p:cNvPr>
          <p:cNvSpPr/>
          <p:nvPr/>
        </p:nvSpPr>
        <p:spPr bwMode="auto">
          <a:xfrm>
            <a:off x="3293468" y="1124742"/>
            <a:ext cx="3168352" cy="5760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i="1">
                <a:latin typeface="ＭＳ Ｐゴシック" pitchFamily="50" charset="-128"/>
                <a:ea typeface="ＭＳ Ｐゴシック" pitchFamily="50" charset="-128"/>
              </a:rPr>
              <a:t>新しいやり方の目的</a:t>
            </a:r>
            <a:r>
              <a:rPr lang="en-US" altLang="ja-JP" sz="1100" b="1" i="1" dirty="0">
                <a:latin typeface="ＭＳ Ｐゴシック" pitchFamily="50" charset="-128"/>
                <a:ea typeface="ＭＳ Ｐゴシック" pitchFamily="50" charset="-128"/>
              </a:rPr>
              <a:t>C: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 sz="11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CB996117-2249-7D4F-AB3D-2795E121DC87}"/>
              </a:ext>
            </a:extLst>
          </p:cNvPr>
          <p:cNvSpPr/>
          <p:nvPr/>
        </p:nvSpPr>
        <p:spPr bwMode="auto">
          <a:xfrm>
            <a:off x="196978" y="2708920"/>
            <a:ext cx="3024482" cy="53478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i="1">
                <a:latin typeface="ＭＳ Ｐゴシック" pitchFamily="50" charset="-128"/>
                <a:ea typeface="ＭＳ Ｐゴシック" pitchFamily="50" charset="-128"/>
              </a:rPr>
              <a:t>現在の行動（やり方）の目的：</a:t>
            </a:r>
            <a:endParaRPr lang="en-US" altLang="ja-JP" sz="1100" b="1" i="1" dirty="0">
              <a:latin typeface="ＭＳ Ｐゴシック" pitchFamily="50" charset="-128"/>
              <a:ea typeface="ＭＳ Ｐゴシック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 sz="1100" dirty="0">
              <a:latin typeface="ＭＳ Ｐゴシック" pitchFamily="50" charset="-128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172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1877579" y="5723964"/>
            <a:ext cx="615084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10000"/>
              </a:spcBef>
            </a:pPr>
            <a:r>
              <a:rPr lang="ja-JP" altLang="en-US" b="1" dirty="0"/>
              <a:t>一般社団法人日本ビジネスプロセス・マネジメント協会</a:t>
            </a:r>
            <a:endParaRPr lang="en-US" altLang="ja-JP" dirty="0"/>
          </a:p>
        </p:txBody>
      </p:sp>
      <p:sp>
        <p:nvSpPr>
          <p:cNvPr id="5123" name="Rectangle 9"/>
          <p:cNvSpPr>
            <a:spLocks noGrp="1" noChangeArrowheads="1"/>
          </p:cNvSpPr>
          <p:nvPr>
            <p:ph type="ctr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ja-JP" altLang="en-US" sz="2800" dirty="0"/>
              <a:t>ＢＰＭ実践</a:t>
            </a:r>
            <a:r>
              <a:rPr lang="ja-JP" altLang="en-US" sz="2800"/>
              <a:t>ワークショップ研修</a:t>
            </a:r>
            <a:br>
              <a:rPr lang="en-US" altLang="ja-JP" sz="2800" dirty="0"/>
            </a:br>
            <a:r>
              <a:rPr lang="ja-JP" altLang="en-US" sz="2800"/>
              <a:t>発表資料</a:t>
            </a:r>
            <a:endParaRPr lang="ja-JP" altLang="en-US" sz="2800" dirty="0"/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49559322-412F-9B44-BF68-8FC03276E6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4123577"/>
              </p:ext>
            </p:extLst>
          </p:nvPr>
        </p:nvGraphicFramePr>
        <p:xfrm>
          <a:off x="1721515" y="3212976"/>
          <a:ext cx="6604000" cy="2016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3768">
                  <a:extLst>
                    <a:ext uri="{9D8B030D-6E8A-4147-A177-3AD203B41FA5}">
                      <a16:colId xmlns:a16="http://schemas.microsoft.com/office/drawing/2014/main" val="1119120021"/>
                    </a:ext>
                  </a:extLst>
                </a:gridCol>
                <a:gridCol w="5390232">
                  <a:extLst>
                    <a:ext uri="{9D8B030D-6E8A-4147-A177-3AD203B41FA5}">
                      <a16:colId xmlns:a16="http://schemas.microsoft.com/office/drawing/2014/main" val="3888447322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テーマ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6505545"/>
                  </a:ext>
                </a:extLst>
              </a:tr>
              <a:tr h="704249">
                <a:tc>
                  <a:txBody>
                    <a:bodyPr/>
                    <a:lstStyle/>
                    <a:p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氏　名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5750796"/>
                  </a:ext>
                </a:extLst>
              </a:tr>
              <a:tr h="519887">
                <a:tc>
                  <a:txBody>
                    <a:bodyPr/>
                    <a:lstStyle/>
                    <a:p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発表日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47134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049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71C1EA2-7DFE-8C40-AAC9-7A17E4515C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2BAC126-B358-4F13-9B5D-595B8ACA0E6A}" type="slidenum">
              <a:rPr lang="ja-JP" altLang="en-US" smtClean="0">
                <a:solidFill>
                  <a:prstClr val="black"/>
                </a:solidFill>
              </a:rPr>
              <a:pPr/>
              <a:t>8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8BD245-CF78-E14F-BF76-09B6A94DA5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 dirty="0">
                <a:solidFill>
                  <a:prstClr val="black"/>
                </a:solidFill>
              </a:rPr>
              <a:t>©2020</a:t>
            </a:r>
            <a:r>
              <a:rPr lang="ja-JP" altLang="en-US">
                <a:solidFill>
                  <a:prstClr val="black"/>
                </a:solidFill>
              </a:rPr>
              <a:t>　</a:t>
            </a:r>
            <a:r>
              <a:rPr lang="ja-JP" altLang="en-US" dirty="0">
                <a:solidFill>
                  <a:prstClr val="black"/>
                </a:solidFill>
              </a:rPr>
              <a:t>日本ビジネスプロセス・マネジメント協会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395C273-97F9-8244-B3BC-6CF7A3948A24}"/>
              </a:ext>
            </a:extLst>
          </p:cNvPr>
          <p:cNvSpPr/>
          <p:nvPr/>
        </p:nvSpPr>
        <p:spPr bwMode="auto">
          <a:xfrm>
            <a:off x="335650" y="1124744"/>
            <a:ext cx="4328584" cy="93610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600" b="1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現在の行動（やり方）</a:t>
            </a:r>
            <a:r>
              <a:rPr kumimoji="1" lang="en-US" altLang="ja-JP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D: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16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0149647-FA19-6745-8C2A-10BDFEB8CE32}"/>
              </a:ext>
            </a:extLst>
          </p:cNvPr>
          <p:cNvSpPr/>
          <p:nvPr/>
        </p:nvSpPr>
        <p:spPr bwMode="auto">
          <a:xfrm>
            <a:off x="321626" y="2348880"/>
            <a:ext cx="4343344" cy="179611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600" b="1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現在のやり方がもたらす不具合</a:t>
            </a:r>
            <a:r>
              <a:rPr kumimoji="1" lang="en-US" altLang="ja-JP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:</a:t>
            </a:r>
          </a:p>
          <a:p>
            <a:endParaRPr kumimoji="1" lang="ja-JP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5E026FC-B0BB-4C42-893E-32710D6EF451}"/>
              </a:ext>
            </a:extLst>
          </p:cNvPr>
          <p:cNvSpPr/>
          <p:nvPr/>
        </p:nvSpPr>
        <p:spPr bwMode="auto">
          <a:xfrm>
            <a:off x="321624" y="4144991"/>
            <a:ext cx="4343344" cy="15368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600" b="1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業務の大きさ、問題の大きさ</a:t>
            </a:r>
            <a:r>
              <a:rPr kumimoji="1" lang="en-US" altLang="ja-JP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: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16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7FB18774-575F-3A44-AD63-DD51AF7A666E}"/>
              </a:ext>
            </a:extLst>
          </p:cNvPr>
          <p:cNvSpPr/>
          <p:nvPr/>
        </p:nvSpPr>
        <p:spPr bwMode="auto">
          <a:xfrm>
            <a:off x="5025008" y="2348881"/>
            <a:ext cx="4752526" cy="333300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600" b="1" i="1">
                <a:latin typeface="ＭＳ Ｐゴシック" pitchFamily="50" charset="-128"/>
                <a:ea typeface="ＭＳ Ｐゴシック" pitchFamily="50" charset="-128"/>
              </a:rPr>
              <a:t>現在のやり方を選択している</a:t>
            </a:r>
            <a:r>
              <a:rPr kumimoji="1" lang="ja-JP" altLang="en-US" sz="1600" b="1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理由</a:t>
            </a:r>
            <a:r>
              <a:rPr kumimoji="1" lang="en-US" altLang="ja-JP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</a:rPr>
              <a:t>: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16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2D0B97CB-6E1D-5247-87FB-BC650DD77137}"/>
              </a:ext>
            </a:extLst>
          </p:cNvPr>
          <p:cNvSpPr/>
          <p:nvPr/>
        </p:nvSpPr>
        <p:spPr>
          <a:xfrm>
            <a:off x="8193360" y="6597352"/>
            <a:ext cx="1608133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700" dirty="0"/>
              <a:t>©2020 BPM-J Atsushi Takahashi</a:t>
            </a:r>
            <a:endParaRPr lang="ja-JP" altLang="en-US" sz="700" dirty="0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6AF01DB8-3EF3-6849-B4AB-FB4EDE013F45}"/>
              </a:ext>
            </a:extLst>
          </p:cNvPr>
          <p:cNvSpPr/>
          <p:nvPr/>
        </p:nvSpPr>
        <p:spPr bwMode="auto">
          <a:xfrm>
            <a:off x="5025008" y="1124744"/>
            <a:ext cx="4752526" cy="93610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600" b="1" i="1">
                <a:latin typeface="ＭＳ Ｐゴシック" pitchFamily="50" charset="-128"/>
                <a:ea typeface="ＭＳ Ｐゴシック" pitchFamily="50" charset="-128"/>
              </a:rPr>
              <a:t>現在の行動の目的：</a:t>
            </a:r>
            <a:endParaRPr lang="en-US" altLang="ja-JP" sz="1600" b="1" i="1" dirty="0">
              <a:latin typeface="ＭＳ Ｐゴシック" pitchFamily="50" charset="-128"/>
              <a:ea typeface="ＭＳ Ｐゴシック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 sz="16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3401D84E-4586-C845-935F-7AA4B6B2B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1800"/>
              <a:t>テーマ名：</a:t>
            </a:r>
            <a:r>
              <a:rPr lang="ja-JP" altLang="en-US" sz="1800"/>
              <a:t> 「」</a:t>
            </a:r>
            <a:br>
              <a:rPr lang="en-US" altLang="ja-JP" sz="1800" dirty="0"/>
            </a:br>
            <a:r>
              <a:rPr lang="ja-JP" altLang="en-US" sz="1800"/>
              <a:t>現在のやり方がもたらす不具合と、そのやり方を行なっている理由</a:t>
            </a:r>
            <a:endParaRPr kumimoji="1" lang="ja-JP" altLang="en-US" sz="1800" u="sng"/>
          </a:p>
        </p:txBody>
      </p:sp>
    </p:spTree>
    <p:extLst>
      <p:ext uri="{BB962C8B-B14F-4D97-AF65-F5344CB8AC3E}">
        <p14:creationId xmlns:p14="http://schemas.microsoft.com/office/powerpoint/2010/main" val="3934333212"/>
      </p:ext>
    </p:extLst>
  </p:cSld>
  <p:clrMapOvr>
    <a:masterClrMapping/>
  </p:clrMapOvr>
</p:sld>
</file>

<file path=ppt/theme/theme1.xml><?xml version="1.0" encoding="utf-8"?>
<a:theme xmlns:a="http://schemas.openxmlformats.org/drawingml/2006/main" name="1_ＢＰＭ関連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クラリティ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45720" rIns="3600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ＭＳ Ｐゴシック" pitchFamily="50" charset="-128"/>
            <a:ea typeface="ＭＳ Ｐゴシック" pitchFamily="5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arrow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kumimoji="1" dirty="0" smtClean="0">
            <a:latin typeface="ＭＳ Ｐゴシック" pitchFamily="50" charset="-128"/>
            <a:ea typeface="ＭＳ Ｐゴシック" pitchFamily="50" charset="-128"/>
          </a:defRPr>
        </a:defPPr>
      </a:lstStyle>
    </a:txDef>
  </a:objectDefaults>
  <a:extraClrSchemeLst>
    <a:extraClrScheme>
      <a:clrScheme name="1_EastGlob 1">
        <a:dk1>
          <a:srgbClr val="006666"/>
        </a:dk1>
        <a:lt1>
          <a:srgbClr val="FFFFFF"/>
        </a:lt1>
        <a:dk2>
          <a:srgbClr val="008080"/>
        </a:dk2>
        <a:lt2>
          <a:srgbClr val="CCFFFF"/>
        </a:lt2>
        <a:accent1>
          <a:srgbClr val="00999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ACACA"/>
        </a:accent5>
        <a:accent6>
          <a:srgbClr val="00E7E7"/>
        </a:accent6>
        <a:hlink>
          <a:srgbClr val="99CCFF"/>
        </a:hlink>
        <a:folHlink>
          <a:srgbClr val="00BE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astGlob 2">
        <a:dk1>
          <a:srgbClr val="000000"/>
        </a:dk1>
        <a:lt1>
          <a:srgbClr val="FFFFFF"/>
        </a:lt1>
        <a:dk2>
          <a:srgbClr val="000000"/>
        </a:dk2>
        <a:lt2>
          <a:srgbClr val="800000"/>
        </a:lt2>
        <a:accent1>
          <a:srgbClr val="CE00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3AAAA"/>
        </a:accent5>
        <a:accent6>
          <a:srgbClr val="B98A00"/>
        </a:accent6>
        <a:hlink>
          <a:srgbClr val="808000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astGlob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37373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astGlob 4">
        <a:dk1>
          <a:srgbClr val="003366"/>
        </a:dk1>
        <a:lt1>
          <a:srgbClr val="FFFFFF"/>
        </a:lt1>
        <a:dk2>
          <a:srgbClr val="00547E"/>
        </a:dk2>
        <a:lt2>
          <a:srgbClr val="CCFFFF"/>
        </a:lt2>
        <a:accent1>
          <a:srgbClr val="006699"/>
        </a:accent1>
        <a:accent2>
          <a:srgbClr val="33CCCC"/>
        </a:accent2>
        <a:accent3>
          <a:srgbClr val="AAB3C0"/>
        </a:accent3>
        <a:accent4>
          <a:srgbClr val="DADADA"/>
        </a:accent4>
        <a:accent5>
          <a:srgbClr val="AAB8CA"/>
        </a:accent5>
        <a:accent6>
          <a:srgbClr val="2DB9B9"/>
        </a:accent6>
        <a:hlink>
          <a:srgbClr val="6699FF"/>
        </a:hlink>
        <a:folHlink>
          <a:srgbClr val="0087C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astGlob 5">
        <a:dk1>
          <a:srgbClr val="000000"/>
        </a:dk1>
        <a:lt1>
          <a:srgbClr val="FFFFFF"/>
        </a:lt1>
        <a:dk2>
          <a:srgbClr val="000000"/>
        </a:dk2>
        <a:lt2>
          <a:srgbClr val="4EAEAC"/>
        </a:lt2>
        <a:accent1>
          <a:srgbClr val="7CC6C4"/>
        </a:accent1>
        <a:accent2>
          <a:srgbClr val="99CCFF"/>
        </a:accent2>
        <a:accent3>
          <a:srgbClr val="FFFFFF"/>
        </a:accent3>
        <a:accent4>
          <a:srgbClr val="000000"/>
        </a:accent4>
        <a:accent5>
          <a:srgbClr val="BFDFDE"/>
        </a:accent5>
        <a:accent6>
          <a:srgbClr val="8AB9E7"/>
        </a:accent6>
        <a:hlink>
          <a:srgbClr val="B1CA48"/>
        </a:hlink>
        <a:folHlink>
          <a:srgbClr val="A7D9D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astGlob 6">
        <a:dk1>
          <a:srgbClr val="14065C"/>
        </a:dk1>
        <a:lt1>
          <a:srgbClr val="FFFFFF"/>
        </a:lt1>
        <a:dk2>
          <a:srgbClr val="1D0983"/>
        </a:dk2>
        <a:lt2>
          <a:srgbClr val="FFCC00"/>
        </a:lt2>
        <a:accent1>
          <a:srgbClr val="280CB2"/>
        </a:accent1>
        <a:accent2>
          <a:srgbClr val="33CCCC"/>
        </a:accent2>
        <a:accent3>
          <a:srgbClr val="ABAAC1"/>
        </a:accent3>
        <a:accent4>
          <a:srgbClr val="DADADA"/>
        </a:accent4>
        <a:accent5>
          <a:srgbClr val="ACAAD5"/>
        </a:accent5>
        <a:accent6>
          <a:srgbClr val="2DB9B9"/>
        </a:accent6>
        <a:hlink>
          <a:srgbClr val="6699FF"/>
        </a:hlink>
        <a:folHlink>
          <a:srgbClr val="2A0DB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38735</TotalTime>
  <Words>1099</Words>
  <Application>Microsoft Macintosh PowerPoint</Application>
  <PresentationFormat>A4 210 x 297 mm</PresentationFormat>
  <Paragraphs>207</Paragraphs>
  <Slides>14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28" baseType="lpstr">
      <vt:lpstr>HGPｺﾞｼｯｸE</vt:lpstr>
      <vt:lpstr>HGP明朝E</vt:lpstr>
      <vt:lpstr>ＭＳ Ｐゴシック</vt:lpstr>
      <vt:lpstr>ＭＳ Ｐゴシック</vt:lpstr>
      <vt:lpstr>MS PMincho</vt:lpstr>
      <vt:lpstr>MS UI Gothic</vt:lpstr>
      <vt:lpstr>MS Mincho</vt:lpstr>
      <vt:lpstr>メイリオ</vt:lpstr>
      <vt:lpstr>Arial</vt:lpstr>
      <vt:lpstr>Arial Black</vt:lpstr>
      <vt:lpstr>Calibri</vt:lpstr>
      <vt:lpstr>Times New Roman</vt:lpstr>
      <vt:lpstr>Wingdings</vt:lpstr>
      <vt:lpstr>1_ＢＰＭ関連</vt:lpstr>
      <vt:lpstr>ＢＰＭ実践ワークショップ研修 ワークシート</vt:lpstr>
      <vt:lpstr>ICOMシート：業務名「」</vt:lpstr>
      <vt:lpstr>困りごとリストアップ・シート 業務名：「　」</vt:lpstr>
      <vt:lpstr>対立概念図準備シート①  （問題点の選択と手掛りとする行動の設定） 業務名：「」</vt:lpstr>
      <vt:lpstr>対立概念図準備シート② 業務名：「」</vt:lpstr>
      <vt:lpstr>対立概念図：業務名「」</vt:lpstr>
      <vt:lpstr>要約マップ：改革テーマ名： 「」</vt:lpstr>
      <vt:lpstr>ＢＰＭ実践ワークショップ研修 発表資料</vt:lpstr>
      <vt:lpstr>テーマ名： 「」 現在のやり方がもたらす不具合と、そのやり方を行なっている理由</vt:lpstr>
      <vt:lpstr>テーマ名： 「」 新しいやり方To-Be現実解に変えるべき理由</vt:lpstr>
      <vt:lpstr> 移行シナリオ テーマ名： 「」</vt:lpstr>
      <vt:lpstr>PowerPoint プレゼンテーション</vt:lpstr>
      <vt:lpstr>Ｔｏ-Ｂｅ構想イメージ図： テーマ名：「」</vt:lpstr>
      <vt:lpstr>Ｔｏ-Ｂｅ構想イメージ図： テーマ名：「」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BPMN初級編 モデリングの基本手順とスキル研修</dc:title>
  <dc:creator>jc-admin</dc:creator>
  <cp:lastModifiedBy>高橋 淳</cp:lastModifiedBy>
  <cp:revision>486</cp:revision>
  <cp:lastPrinted>2019-02-27T01:30:55Z</cp:lastPrinted>
  <dcterms:created xsi:type="dcterms:W3CDTF">2018-05-19T08:09:04Z</dcterms:created>
  <dcterms:modified xsi:type="dcterms:W3CDTF">2020-03-31T10:02:36Z</dcterms:modified>
</cp:coreProperties>
</file>